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3" r:id="rId2"/>
    <p:sldId id="304" r:id="rId3"/>
    <p:sldId id="313" r:id="rId4"/>
    <p:sldId id="327" r:id="rId5"/>
    <p:sldId id="334" r:id="rId6"/>
    <p:sldId id="340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  <a:srgbClr val="47484D"/>
    <a:srgbClr val="00653D"/>
    <a:srgbClr val="FFFFFF"/>
    <a:srgbClr val="46484D"/>
    <a:srgbClr val="0984B3"/>
    <a:srgbClr val="E5EDF5"/>
    <a:srgbClr val="465F9D"/>
    <a:srgbClr val="000091"/>
    <a:srgbClr val="3A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0055" autoAdjust="0"/>
  </p:normalViewPr>
  <p:slideViewPr>
    <p:cSldViewPr snapToGrid="0">
      <p:cViewPr varScale="1">
        <p:scale>
          <a:sx n="144" d="100"/>
          <a:sy n="144" d="100"/>
        </p:scale>
        <p:origin x="4380" y="1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9171-2B61-4580-893A-90732BBBD69F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14BD5-B457-4EB2-8212-7C9C7694B05C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E3BDFA-ED81-468C-88A8-F64B5FA01868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6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8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Toues les catégories sont cliquables et vous emmènent sur la page concernée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039A04-5597-43EE-8CA0-C13E646382D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0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A51416-080A-4E49-A625-37F6626A3499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9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CC65DB-AFC5-4010-8143-201534FBD30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9B83-A23D-412A-AB71-A4A0C354FF92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2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415B-8927-4CF2-BDD1-90744EE27976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BE9-82DE-4102-83C1-7CB980E4F00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31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02D7-9C9C-48E8-9DA3-6147F361AD5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15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C7AE-A7E1-4BA8-B10E-958B79C778DE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0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39F9-A218-4749-988D-CEC0CF131127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5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2C62-37B8-41E1-8873-FE5BB3FEA493}" type="datetime1">
              <a:rPr lang="fr-FR" smtClean="0"/>
              <a:t>16/10/2023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BE5-49DD-45DA-B2FC-6893B6B32629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63E4-28B1-4412-AA42-E44068F103E2}" type="datetime1">
              <a:rPr lang="fr-FR" smtClean="0"/>
              <a:t>16/10/2023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25BF-3644-4D70-831B-9D7D98EA5E08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97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41EB-76A8-481C-BF55-28EB9D7C637E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88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6092-441E-4713-BBD5-1E89A3463C3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Néo = ENT, tous les chemins mènent à Pronote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0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demo.index-education.net/pronote/parent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yruis.fr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6523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>
                <a:solidFill>
                  <a:srgbClr val="03989E"/>
                </a:solidFill>
              </a:rPr>
              <a:t>Le livret scolaire unique</a:t>
            </a:r>
            <a:r>
              <a:rPr lang="fr-FR" sz="3250" dirty="0"/>
              <a:t>, on y trouve quoi ?</a:t>
            </a:r>
            <a:endParaRPr lang="fr-FR" sz="3250" dirty="0">
              <a:solidFill>
                <a:srgbClr val="03989E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B303860-4220-3AA8-EF3D-43AC51E5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20" y="3534472"/>
            <a:ext cx="4962881" cy="3237008"/>
          </a:xfrm>
          <a:prstGeom prst="rect">
            <a:avLst/>
          </a:prstGeom>
          <a:ln>
            <a:solidFill>
              <a:srgbClr val="03989E"/>
            </a:solidFill>
          </a:ln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38" y="998588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507036" y="1213543"/>
            <a:ext cx="3411821" cy="1600438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Bilans des cycles en cours et précédents : difficultés, acquis et progrès.</a:t>
            </a:r>
          </a:p>
          <a:p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Les attestations obtenues par l'élève.</a:t>
            </a:r>
          </a:p>
          <a:p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Les notes, les appréciations et le bilan global.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ABDDCB-DC3E-EAD1-800C-FAF0385607F1}"/>
              </a:ext>
            </a:extLst>
          </p:cNvPr>
          <p:cNvGrpSpPr/>
          <p:nvPr/>
        </p:nvGrpSpPr>
        <p:grpSpPr>
          <a:xfrm>
            <a:off x="-106640" y="3088350"/>
            <a:ext cx="5033305" cy="2905220"/>
            <a:chOff x="1417332" y="1938582"/>
            <a:chExt cx="9021435" cy="491941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BB2DF20-4E0A-5E0D-0A70-D34F4AE1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332" y="1999572"/>
              <a:ext cx="9021434" cy="485842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9F72A44-C13E-DDA3-F2AD-13316C7B6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100" r="15649"/>
            <a:stretch/>
          </p:blipFill>
          <p:spPr>
            <a:xfrm>
              <a:off x="7152246" y="1956240"/>
              <a:ext cx="3286521" cy="136572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FBA5EA0-09BB-A64E-8EFE-97A13D045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460"/>
            <a:stretch/>
          </p:blipFill>
          <p:spPr>
            <a:xfrm>
              <a:off x="6105525" y="1938582"/>
              <a:ext cx="3962953" cy="52322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46BE4CA-A809-5926-AF3B-F9E60B19D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9" t="35903" r="30476" b="1254"/>
            <a:stretch/>
          </p:blipFill>
          <p:spPr>
            <a:xfrm>
              <a:off x="7295001" y="2828244"/>
              <a:ext cx="2680849" cy="933912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58E2420-D416-D9C4-2211-93A1D2F33DA1}"/>
              </a:ext>
            </a:extLst>
          </p:cNvPr>
          <p:cNvSpPr txBox="1"/>
          <p:nvPr/>
        </p:nvSpPr>
        <p:spPr>
          <a:xfrm>
            <a:off x="1889158" y="3242847"/>
            <a:ext cx="2624030" cy="317459"/>
          </a:xfrm>
          <a:prstGeom prst="rect">
            <a:avLst/>
          </a:prstGeom>
          <a:solidFill>
            <a:schemeClr val="bg1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3989E"/>
                </a:solidFill>
              </a:rPr>
              <a:t>🌐 educonnect.education.gouv.fr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7D7ADF-DB8C-7589-3831-AAC4182DBF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425" t="42143"/>
          <a:stretch/>
        </p:blipFill>
        <p:spPr>
          <a:xfrm>
            <a:off x="4577758" y="1048461"/>
            <a:ext cx="5193466" cy="2436139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140897B-58B4-79B3-4310-184A8E50D7D1}"/>
              </a:ext>
            </a:extLst>
          </p:cNvPr>
          <p:cNvSpPr/>
          <p:nvPr/>
        </p:nvSpPr>
        <p:spPr>
          <a:xfrm>
            <a:off x="4848540" y="1538226"/>
            <a:ext cx="2043113" cy="2004417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926527-0872-5922-8186-534B7EBADAA2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412785" y="2540435"/>
            <a:ext cx="1435755" cy="72615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4FC6EF4-0A5E-76D8-02ED-B1F323ADFA17}"/>
              </a:ext>
            </a:extLst>
          </p:cNvPr>
          <p:cNvSpPr txBox="1"/>
          <p:nvPr/>
        </p:nvSpPr>
        <p:spPr>
          <a:xfrm>
            <a:off x="1968969" y="3262695"/>
            <a:ext cx="236918" cy="279948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19" b="1" dirty="0">
                <a:solidFill>
                  <a:schemeClr val="bg1"/>
                </a:solidFill>
              </a:rPr>
              <a:t>1</a:t>
            </a:r>
            <a:endParaRPr lang="fr-FR" sz="1219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A0DB27-FE1A-15FA-DE83-5A57A956D508}"/>
              </a:ext>
            </a:extLst>
          </p:cNvPr>
          <p:cNvSpPr txBox="1"/>
          <p:nvPr/>
        </p:nvSpPr>
        <p:spPr>
          <a:xfrm>
            <a:off x="4481988" y="1181046"/>
            <a:ext cx="236918" cy="279948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19" b="1" dirty="0">
                <a:solidFill>
                  <a:schemeClr val="bg1"/>
                </a:solidFill>
              </a:rPr>
              <a:t>2</a:t>
            </a:r>
            <a:endParaRPr lang="fr-FR" sz="1219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94BE23-A1CA-FFCD-5582-F628D949B92C}"/>
              </a:ext>
            </a:extLst>
          </p:cNvPr>
          <p:cNvSpPr txBox="1"/>
          <p:nvPr/>
        </p:nvSpPr>
        <p:spPr>
          <a:xfrm>
            <a:off x="6492348" y="4133630"/>
            <a:ext cx="236918" cy="279948"/>
          </a:xfrm>
          <a:prstGeom prst="rect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19" b="1" dirty="0">
                <a:solidFill>
                  <a:schemeClr val="bg1"/>
                </a:solidFill>
              </a:rPr>
              <a:t>3</a:t>
            </a:r>
            <a:endParaRPr lang="fr-FR" sz="1219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9077E51-DC35-5C94-A8AB-704176D10272}"/>
              </a:ext>
            </a:extLst>
          </p:cNvPr>
          <p:cNvSpPr txBox="1"/>
          <p:nvPr/>
        </p:nvSpPr>
        <p:spPr>
          <a:xfrm>
            <a:off x="8537628" y="4741311"/>
            <a:ext cx="1416673" cy="1384995"/>
          </a:xfrm>
          <a:prstGeom prst="rect">
            <a:avLst/>
          </a:prstGeom>
          <a:noFill/>
          <a:ln w="2857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Je me connecte avec mon compte </a:t>
            </a:r>
            <a:r>
              <a:rPr lang="fr-FR" sz="1400" dirty="0" err="1"/>
              <a:t>ÉduConnect</a:t>
            </a:r>
            <a:r>
              <a:rPr lang="fr-FR" sz="1400" dirty="0"/>
              <a:t> ou mon compte </a:t>
            </a:r>
            <a:r>
              <a:rPr lang="fr-FR" sz="1400" dirty="0" err="1"/>
              <a:t>FranceConnect</a:t>
            </a:r>
            <a:endParaRPr lang="fr-FR" sz="1400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59C73DC-DD7F-B2F5-C7A0-5261562E0EF4}"/>
              </a:ext>
            </a:extLst>
          </p:cNvPr>
          <p:cNvCxnSpPr>
            <a:cxnSpLocks/>
            <a:stCxn id="26" idx="1"/>
            <a:endCxn id="32" idx="7"/>
          </p:cNvCxnSpPr>
          <p:nvPr/>
        </p:nvCxnSpPr>
        <p:spPr>
          <a:xfrm flipH="1">
            <a:off x="8272548" y="5433809"/>
            <a:ext cx="265080" cy="74401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6EBC72A-2C5F-FDE3-BE0E-F6114D311A97}"/>
              </a:ext>
            </a:extLst>
          </p:cNvPr>
          <p:cNvCxnSpPr>
            <a:cxnSpLocks/>
          </p:cNvCxnSpPr>
          <p:nvPr/>
        </p:nvCxnSpPr>
        <p:spPr>
          <a:xfrm flipH="1" flipV="1">
            <a:off x="8155923" y="4533813"/>
            <a:ext cx="1139767" cy="18473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E3738CB5-7695-0ADA-2774-4F78EF4245A5}"/>
              </a:ext>
            </a:extLst>
          </p:cNvPr>
          <p:cNvSpPr/>
          <p:nvPr/>
        </p:nvSpPr>
        <p:spPr>
          <a:xfrm>
            <a:off x="6848242" y="4611413"/>
            <a:ext cx="1387314" cy="214268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1F958D3-77F7-D49F-F5AD-77DAD377A95E}"/>
              </a:ext>
            </a:extLst>
          </p:cNvPr>
          <p:cNvSpPr/>
          <p:nvPr/>
        </p:nvSpPr>
        <p:spPr>
          <a:xfrm>
            <a:off x="6897815" y="5025699"/>
            <a:ext cx="1387314" cy="214268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8CF9DB9-E7ED-6174-23D8-D55F2D81CB82}"/>
              </a:ext>
            </a:extLst>
          </p:cNvPr>
          <p:cNvSpPr/>
          <p:nvPr/>
        </p:nvSpPr>
        <p:spPr>
          <a:xfrm>
            <a:off x="7670094" y="5280962"/>
            <a:ext cx="819233" cy="18380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69CBBDF-DFE4-2A8B-969F-8ECD5E1B03B1}"/>
              </a:ext>
            </a:extLst>
          </p:cNvPr>
          <p:cNvSpPr/>
          <p:nvPr/>
        </p:nvSpPr>
        <p:spPr>
          <a:xfrm>
            <a:off x="7573289" y="6150906"/>
            <a:ext cx="819233" cy="18380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E38C20C-826C-BD3F-C24F-05F064EBCBA7}"/>
              </a:ext>
            </a:extLst>
          </p:cNvPr>
          <p:cNvSpPr/>
          <p:nvPr/>
        </p:nvSpPr>
        <p:spPr>
          <a:xfrm>
            <a:off x="7573289" y="5476254"/>
            <a:ext cx="819233" cy="18380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EAA94D9-1F09-54C4-B2A6-69149C643375}"/>
              </a:ext>
            </a:extLst>
          </p:cNvPr>
          <p:cNvCxnSpPr>
            <a:cxnSpLocks/>
            <a:stCxn id="35" idx="3"/>
            <a:endCxn id="33" idx="2"/>
          </p:cNvCxnSpPr>
          <p:nvPr/>
        </p:nvCxnSpPr>
        <p:spPr>
          <a:xfrm>
            <a:off x="6345431" y="5061852"/>
            <a:ext cx="1227858" cy="50630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B2FB1E9-4CBF-32D4-C368-F64F1CA774D6}"/>
              </a:ext>
            </a:extLst>
          </p:cNvPr>
          <p:cNvSpPr txBox="1"/>
          <p:nvPr/>
        </p:nvSpPr>
        <p:spPr>
          <a:xfrm>
            <a:off x="4953000" y="4831019"/>
            <a:ext cx="1392431" cy="461665"/>
          </a:xfrm>
          <a:prstGeom prst="rect">
            <a:avLst/>
          </a:prstGeom>
          <a:solidFill>
            <a:srgbClr val="03989E"/>
          </a:solidFill>
          <a:ln w="2857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Pour créer mon compte la 1</a:t>
            </a:r>
            <a:r>
              <a:rPr lang="fr-FR" sz="1200" b="1" baseline="30000" dirty="0">
                <a:solidFill>
                  <a:schemeClr val="bg1"/>
                </a:solidFill>
              </a:rPr>
              <a:t>ère</a:t>
            </a:r>
            <a:r>
              <a:rPr lang="fr-FR" sz="1200" b="1" dirty="0">
                <a:solidFill>
                  <a:schemeClr val="bg1"/>
                </a:solidFill>
              </a:rPr>
              <a:t> fois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DC66B752-78F4-8B87-C766-0D046A35D56C}"/>
              </a:ext>
            </a:extLst>
          </p:cNvPr>
          <p:cNvSpPr/>
          <p:nvPr/>
        </p:nvSpPr>
        <p:spPr>
          <a:xfrm>
            <a:off x="6995391" y="3349342"/>
            <a:ext cx="579640" cy="514477"/>
          </a:xfrm>
          <a:prstGeom prst="downArrow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14945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51491" y="841488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8" y="-57043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💡 France </a:t>
            </a:r>
            <a:r>
              <a:rPr lang="fr-FR" sz="3250" b="1" dirty="0" err="1"/>
              <a:t>Connect</a:t>
            </a:r>
            <a:r>
              <a:rPr lang="fr-FR" sz="3250" b="1" dirty="0"/>
              <a:t> : En bref !</a:t>
            </a:r>
            <a:endParaRPr lang="fr-FR" sz="325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60" y="1510813"/>
            <a:ext cx="6526623" cy="369593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1950" dirty="0"/>
              <a:t>🌐</a:t>
            </a:r>
            <a:r>
              <a:rPr lang="fr-FR" sz="1950" i="1" dirty="0"/>
              <a:t> </a:t>
            </a:r>
            <a:r>
              <a:rPr lang="fr-FR" sz="1950" dirty="0"/>
              <a:t>Se rendre sur un service en ligne  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🖱 Cliquer sur           l       		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🔑</a:t>
            </a:r>
            <a:r>
              <a:rPr lang="fr-FR" sz="1950" b="1" dirty="0"/>
              <a:t> Avoir un compte </a:t>
            </a:r>
            <a:r>
              <a:rPr lang="fr-FR" sz="1950" dirty="0"/>
              <a:t>sur un des 5 services          </a:t>
            </a:r>
          </a:p>
          <a:p>
            <a:pPr marL="0" indent="0" algn="ctr">
              <a:buNone/>
            </a:pPr>
            <a:r>
              <a:rPr lang="fr-FR" sz="1950" dirty="0"/>
              <a:t>et choisir son </a:t>
            </a:r>
            <a:r>
              <a:rPr lang="fr-FR" sz="1950" b="1" dirty="0">
                <a:solidFill>
                  <a:srgbClr val="03989E"/>
                </a:solidFill>
              </a:rPr>
              <a:t>service clé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🖊 Entrer ses identifiants et mot de passe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✔Confirmer son identité et se connecter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r>
              <a:rPr lang="fr-FR" sz="1950" dirty="0"/>
              <a:t>❗ Sur un ordinateur public, penser à se déconnecter en partant</a:t>
            </a:r>
          </a:p>
          <a:p>
            <a:pPr marL="0" indent="0" algn="ctr">
              <a:buNone/>
            </a:pPr>
            <a:endParaRPr lang="fr-FR" sz="1950" dirty="0"/>
          </a:p>
          <a:p>
            <a:pPr marL="0" indent="0" algn="ctr">
              <a:buNone/>
            </a:pPr>
            <a:endParaRPr lang="fr-FR" sz="1950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D7984E6-DA47-536A-BCD1-2B0465B3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B9FA974-6FDF-2BA1-2A2F-238B9FC6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58691-DCB4-419F-BE05-7917F76A9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73" y="1924411"/>
            <a:ext cx="2027193" cy="5463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90D04B-07FC-4278-BE52-4135741A091E}"/>
              </a:ext>
            </a:extLst>
          </p:cNvPr>
          <p:cNvSpPr/>
          <p:nvPr/>
        </p:nvSpPr>
        <p:spPr>
          <a:xfrm>
            <a:off x="681038" y="4733320"/>
            <a:ext cx="6064897" cy="546312"/>
          </a:xfrm>
          <a:prstGeom prst="rect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8D18013-0102-0122-9D38-8D6EF1F47978}"/>
              </a:ext>
            </a:extLst>
          </p:cNvPr>
          <p:cNvGrpSpPr/>
          <p:nvPr/>
        </p:nvGrpSpPr>
        <p:grpSpPr>
          <a:xfrm>
            <a:off x="5903983" y="2419962"/>
            <a:ext cx="3687417" cy="1182060"/>
            <a:chOff x="1948844" y="3750647"/>
            <a:chExt cx="4379069" cy="133156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F57F06C-1369-8BF2-1D4D-4C549AA0C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44" t="32726" r="27032" b="8248"/>
            <a:stretch/>
          </p:blipFill>
          <p:spPr>
            <a:xfrm>
              <a:off x="1948844" y="3750647"/>
              <a:ext cx="4379069" cy="133156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1A4482F-11A5-2672-6668-C717C62FB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707" t="32726" r="4313" b="38279"/>
            <a:stretch/>
          </p:blipFill>
          <p:spPr>
            <a:xfrm>
              <a:off x="1972299" y="4416428"/>
              <a:ext cx="1443290" cy="654090"/>
            </a:xfrm>
            <a:prstGeom prst="rect">
              <a:avLst/>
            </a:prstGeom>
          </p:spPr>
        </p:pic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AC22E52-AF48-D699-D173-DDCF228FD5A0}"/>
              </a:ext>
            </a:extLst>
          </p:cNvPr>
          <p:cNvCxnSpPr/>
          <p:nvPr/>
        </p:nvCxnSpPr>
        <p:spPr>
          <a:xfrm flipV="1">
            <a:off x="5009322" y="3061252"/>
            <a:ext cx="841513" cy="125896"/>
          </a:xfrm>
          <a:prstGeom prst="straightConnector1">
            <a:avLst/>
          </a:prstGeom>
          <a:ln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1E262742-E168-6FB0-A9F2-08A709A11E4B}"/>
              </a:ext>
            </a:extLst>
          </p:cNvPr>
          <p:cNvGrpSpPr/>
          <p:nvPr/>
        </p:nvGrpSpPr>
        <p:grpSpPr>
          <a:xfrm>
            <a:off x="-181873" y="2469470"/>
            <a:ext cx="5249906" cy="3507908"/>
            <a:chOff x="259757" y="2477532"/>
            <a:chExt cx="5249906" cy="350790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BA81562-956D-9E3F-BAC2-19D26C4E7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757" y="2477532"/>
              <a:ext cx="5249906" cy="3507908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DB2551-A43F-0EF0-970D-E5D22A88E09B}"/>
                </a:ext>
              </a:extLst>
            </p:cNvPr>
            <p:cNvSpPr/>
            <p:nvPr/>
          </p:nvSpPr>
          <p:spPr>
            <a:xfrm>
              <a:off x="1156258" y="3789580"/>
              <a:ext cx="755657" cy="1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rgbClr val="000091"/>
                  </a:solidFill>
                </a:rPr>
                <a:t>Prénom N.</a:t>
              </a:r>
            </a:p>
          </p:txBody>
        </p: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97061" y="696878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6" y="-22609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📚 « Scolarité services »</a:t>
            </a:r>
            <a:endParaRPr lang="fr-FR" sz="32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2E20C4-232A-124C-0851-2BA9F9A6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650" b="12494"/>
          <a:stretch/>
        </p:blipFill>
        <p:spPr>
          <a:xfrm>
            <a:off x="228469" y="960310"/>
            <a:ext cx="2672161" cy="1652721"/>
          </a:xfrm>
          <a:prstGeom prst="rect">
            <a:avLst/>
          </a:prstGeom>
          <a:ln w="9525">
            <a:solidFill>
              <a:srgbClr val="03989E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9340ACD-DAA9-4443-78D5-ED4F388C8057}"/>
              </a:ext>
            </a:extLst>
          </p:cNvPr>
          <p:cNvSpPr/>
          <p:nvPr/>
        </p:nvSpPr>
        <p:spPr>
          <a:xfrm>
            <a:off x="827593" y="3109788"/>
            <a:ext cx="451628" cy="161910"/>
          </a:xfrm>
          <a:prstGeom prst="ellipse">
            <a:avLst/>
          </a:prstGeom>
          <a:noFill/>
          <a:ln w="952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220BB62-B052-5211-F5B3-3D17FB78CB9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53407" y="2613031"/>
            <a:ext cx="21627" cy="496757"/>
          </a:xfrm>
          <a:prstGeom prst="straightConnector1">
            <a:avLst/>
          </a:prstGeom>
          <a:ln w="952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AB862B6-B7CE-A208-0AF6-69D2E170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BC1D7B5-E615-7249-996A-C138BF9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35BAC0-FA7E-B024-AB93-187104CD629E}"/>
              </a:ext>
            </a:extLst>
          </p:cNvPr>
          <p:cNvSpPr txBox="1"/>
          <p:nvPr/>
        </p:nvSpPr>
        <p:spPr>
          <a:xfrm>
            <a:off x="0" y="14265"/>
            <a:ext cx="269654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C’est le site pour les démarches liées à l’éducation nationale :</a:t>
            </a:r>
          </a:p>
          <a:p>
            <a:pPr algn="ctr"/>
            <a:r>
              <a:rPr lang="fr-FR" sz="1400" dirty="0"/>
              <a:t>👉Fiche de renseignement</a:t>
            </a:r>
          </a:p>
          <a:p>
            <a:pPr algn="ctr"/>
            <a:r>
              <a:rPr lang="fr-FR" sz="1400" dirty="0"/>
              <a:t>👉 Demande de bourse...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D35EAF-B274-7C5E-011E-9436FB634733}"/>
              </a:ext>
            </a:extLst>
          </p:cNvPr>
          <p:cNvSpPr txBox="1"/>
          <p:nvPr/>
        </p:nvSpPr>
        <p:spPr>
          <a:xfrm>
            <a:off x="2988264" y="1786670"/>
            <a:ext cx="2079770" cy="600164"/>
          </a:xfrm>
          <a:prstGeom prst="rect">
            <a:avLst/>
          </a:prstGeom>
          <a:solidFill>
            <a:schemeClr val="bg1"/>
          </a:solidFill>
          <a:ln w="952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Mes informations personnelles et les élèves dont je suis le représentant légal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021B2F-9F05-EAD6-BB84-009C8741F4C4}"/>
              </a:ext>
            </a:extLst>
          </p:cNvPr>
          <p:cNvSpPr/>
          <p:nvPr/>
        </p:nvSpPr>
        <p:spPr>
          <a:xfrm>
            <a:off x="3559453" y="2677988"/>
            <a:ext cx="443917" cy="154354"/>
          </a:xfrm>
          <a:prstGeom prst="ellipse">
            <a:avLst/>
          </a:prstGeom>
          <a:noFill/>
          <a:ln w="952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DAA3678-76F0-F7F3-BA25-2E7DE9674858}"/>
              </a:ext>
            </a:extLst>
          </p:cNvPr>
          <p:cNvCxnSpPr>
            <a:cxnSpLocks/>
            <a:stCxn id="16" idx="0"/>
            <a:endCxn id="12" idx="2"/>
          </p:cNvCxnSpPr>
          <p:nvPr/>
        </p:nvCxnSpPr>
        <p:spPr>
          <a:xfrm flipV="1">
            <a:off x="3781412" y="2386834"/>
            <a:ext cx="246737" cy="291154"/>
          </a:xfrm>
          <a:prstGeom prst="straightConnector1">
            <a:avLst/>
          </a:prstGeom>
          <a:ln w="952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E4ECE04C-EF2F-C211-BD6E-E6B4D8DE490A}"/>
              </a:ext>
            </a:extLst>
          </p:cNvPr>
          <p:cNvSpPr txBox="1"/>
          <p:nvPr/>
        </p:nvSpPr>
        <p:spPr>
          <a:xfrm>
            <a:off x="3191010" y="3009109"/>
            <a:ext cx="187702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Si je suis sur un ordinateur public, je pense bien à me déconnecter quand j’ai fini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E2303F5-4FBD-CFE9-667F-5961663FA98C}"/>
              </a:ext>
            </a:extLst>
          </p:cNvPr>
          <p:cNvSpPr/>
          <p:nvPr/>
        </p:nvSpPr>
        <p:spPr>
          <a:xfrm>
            <a:off x="4016070" y="2677988"/>
            <a:ext cx="683673" cy="154354"/>
          </a:xfrm>
          <a:prstGeom prst="ellipse">
            <a:avLst/>
          </a:prstGeom>
          <a:noFill/>
          <a:ln w="952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5CFA779-F5E1-F9C4-51F2-E32FF26B073B}"/>
              </a:ext>
            </a:extLst>
          </p:cNvPr>
          <p:cNvCxnSpPr>
            <a:cxnSpLocks/>
          </p:cNvCxnSpPr>
          <p:nvPr/>
        </p:nvCxnSpPr>
        <p:spPr>
          <a:xfrm>
            <a:off x="4357906" y="2832342"/>
            <a:ext cx="0" cy="176767"/>
          </a:xfrm>
          <a:prstGeom prst="straightConnector1">
            <a:avLst/>
          </a:prstGeom>
          <a:ln w="952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4F489469-D416-717B-650A-2F344F70E619}"/>
              </a:ext>
            </a:extLst>
          </p:cNvPr>
          <p:cNvSpPr txBox="1"/>
          <p:nvPr/>
        </p:nvSpPr>
        <p:spPr>
          <a:xfrm>
            <a:off x="3324614" y="4635712"/>
            <a:ext cx="1743419" cy="830997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Dernières actualités. En début d’année, raccourci pour aller faire une demande de bourse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8A39775-0BC2-2FD1-D17C-F7C5B43C8D9A}"/>
              </a:ext>
            </a:extLst>
          </p:cNvPr>
          <p:cNvSpPr/>
          <p:nvPr/>
        </p:nvSpPr>
        <p:spPr>
          <a:xfrm>
            <a:off x="-181873" y="3649427"/>
            <a:ext cx="5031269" cy="748403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4CAB2D1-3355-6A43-13E6-D939C9199ABA}"/>
              </a:ext>
            </a:extLst>
          </p:cNvPr>
          <p:cNvCxnSpPr>
            <a:cxnSpLocks/>
            <a:stCxn id="53" idx="5"/>
            <a:endCxn id="52" idx="0"/>
          </p:cNvCxnSpPr>
          <p:nvPr/>
        </p:nvCxnSpPr>
        <p:spPr>
          <a:xfrm>
            <a:off x="4112584" y="4288229"/>
            <a:ext cx="83740" cy="347483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6142A775-0928-5380-E671-13BD0241F41B}"/>
              </a:ext>
            </a:extLst>
          </p:cNvPr>
          <p:cNvSpPr txBox="1"/>
          <p:nvPr/>
        </p:nvSpPr>
        <p:spPr>
          <a:xfrm>
            <a:off x="1470285" y="3168050"/>
            <a:ext cx="1452159" cy="461665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Tous les services liés à mon compte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D08F1AC-62F4-2617-F149-43985F8CBAFB}"/>
              </a:ext>
            </a:extLst>
          </p:cNvPr>
          <p:cNvSpPr/>
          <p:nvPr/>
        </p:nvSpPr>
        <p:spPr>
          <a:xfrm>
            <a:off x="375965" y="3108778"/>
            <a:ext cx="451628" cy="161911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999FBBB5-0A55-B6B7-010F-4AF3C67C7AAF}"/>
              </a:ext>
            </a:extLst>
          </p:cNvPr>
          <p:cNvCxnSpPr>
            <a:cxnSpLocks/>
            <a:stCxn id="61" idx="4"/>
            <a:endCxn id="60" idx="1"/>
          </p:cNvCxnSpPr>
          <p:nvPr/>
        </p:nvCxnSpPr>
        <p:spPr>
          <a:xfrm>
            <a:off x="601779" y="3270689"/>
            <a:ext cx="868506" cy="128194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86081C52-D10B-11B1-6D5F-C64DD780F0CC}"/>
              </a:ext>
            </a:extLst>
          </p:cNvPr>
          <p:cNvGrpSpPr/>
          <p:nvPr/>
        </p:nvGrpSpPr>
        <p:grpSpPr>
          <a:xfrm>
            <a:off x="5223778" y="1586522"/>
            <a:ext cx="4569401" cy="3366399"/>
            <a:chOff x="196683" y="1705893"/>
            <a:chExt cx="5289717" cy="3840035"/>
          </a:xfrm>
        </p:grpSpPr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28860C47-FFA4-F288-146E-07D4AF53A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302" r="44393"/>
            <a:stretch/>
          </p:blipFill>
          <p:spPr>
            <a:xfrm>
              <a:off x="196683" y="1705893"/>
              <a:ext cx="5289717" cy="3840035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85BF442D-B754-02CD-610A-82ED04EB3DD5}"/>
                </a:ext>
              </a:extLst>
            </p:cNvPr>
            <p:cNvSpPr/>
            <p:nvPr/>
          </p:nvSpPr>
          <p:spPr>
            <a:xfrm>
              <a:off x="488117" y="4842063"/>
              <a:ext cx="1187311" cy="334381"/>
            </a:xfrm>
            <a:prstGeom prst="ellipse">
              <a:avLst/>
            </a:prstGeom>
            <a:noFill/>
            <a:ln w="63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9A52CF84-FFEB-94AD-1D30-B1C5819459CB}"/>
                </a:ext>
              </a:extLst>
            </p:cNvPr>
            <p:cNvSpPr/>
            <p:nvPr/>
          </p:nvSpPr>
          <p:spPr>
            <a:xfrm>
              <a:off x="360297" y="2967653"/>
              <a:ext cx="1187311" cy="428612"/>
            </a:xfrm>
            <a:prstGeom prst="ellipse">
              <a:avLst/>
            </a:prstGeom>
            <a:noFill/>
            <a:ln w="63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571DE2C5-55F4-3A5A-8D33-048485A10695}"/>
                </a:ext>
              </a:extLst>
            </p:cNvPr>
            <p:cNvSpPr/>
            <p:nvPr/>
          </p:nvSpPr>
          <p:spPr>
            <a:xfrm>
              <a:off x="488117" y="3582783"/>
              <a:ext cx="1345292" cy="428612"/>
            </a:xfrm>
            <a:prstGeom prst="ellipse">
              <a:avLst/>
            </a:prstGeom>
            <a:noFill/>
            <a:ln w="63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C78BA831-E485-20F2-269D-602F7D092861}"/>
                </a:ext>
              </a:extLst>
            </p:cNvPr>
            <p:cNvSpPr/>
            <p:nvPr/>
          </p:nvSpPr>
          <p:spPr>
            <a:xfrm>
              <a:off x="473932" y="4156824"/>
              <a:ext cx="1345292" cy="428612"/>
            </a:xfrm>
            <a:prstGeom prst="ellipse">
              <a:avLst/>
            </a:prstGeom>
            <a:noFill/>
            <a:ln w="63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93D550A-B34B-AD41-CD5D-7C711997C61E}"/>
                </a:ext>
              </a:extLst>
            </p:cNvPr>
            <p:cNvSpPr txBox="1"/>
            <p:nvPr/>
          </p:nvSpPr>
          <p:spPr>
            <a:xfrm>
              <a:off x="2787316" y="2903857"/>
              <a:ext cx="2543249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Permet de faire sa demande de bourse (papier ou en ligne)</a:t>
              </a:r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E5AD8658-54D5-07C1-42FF-1A0A86C5A7FB}"/>
                </a:ext>
              </a:extLst>
            </p:cNvPr>
            <p:cNvCxnSpPr>
              <a:cxnSpLocks/>
              <a:stCxn id="70" idx="6"/>
              <a:endCxn id="73" idx="1"/>
            </p:cNvCxnSpPr>
            <p:nvPr/>
          </p:nvCxnSpPr>
          <p:spPr>
            <a:xfrm flipV="1">
              <a:off x="1547608" y="3134690"/>
              <a:ext cx="1239708" cy="47269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7B24E25-92F5-2EBA-26AE-C5BE798B4ED2}"/>
                </a:ext>
              </a:extLst>
            </p:cNvPr>
            <p:cNvSpPr txBox="1"/>
            <p:nvPr/>
          </p:nvSpPr>
          <p:spPr>
            <a:xfrm>
              <a:off x="2630733" y="3622958"/>
              <a:ext cx="2543248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On y retrouve la fiche de notre enfant et la nôtre</a:t>
              </a:r>
            </a:p>
          </p:txBody>
        </p: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5DCB1195-06A2-5B3F-636B-C94D8983CC4E}"/>
                </a:ext>
              </a:extLst>
            </p:cNvPr>
            <p:cNvCxnSpPr>
              <a:cxnSpLocks/>
              <a:stCxn id="71" idx="6"/>
              <a:endCxn id="75" idx="1"/>
            </p:cNvCxnSpPr>
            <p:nvPr/>
          </p:nvCxnSpPr>
          <p:spPr>
            <a:xfrm>
              <a:off x="1833409" y="3797089"/>
              <a:ext cx="797324" cy="56702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61547D4-09D1-9797-7C5B-6D8DA838DA9D}"/>
                </a:ext>
              </a:extLst>
            </p:cNvPr>
            <p:cNvSpPr txBox="1"/>
            <p:nvPr/>
          </p:nvSpPr>
          <p:spPr>
            <a:xfrm>
              <a:off x="2630731" y="4185275"/>
              <a:ext cx="2765828" cy="6463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On peut y consulter et télécharger les bilans de notre enfant : du CP à la troisième.  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1E4E69C5-5DBE-098D-947B-DDF52108E5AA}"/>
                </a:ext>
              </a:extLst>
            </p:cNvPr>
            <p:cNvCxnSpPr>
              <a:cxnSpLocks/>
              <a:stCxn id="72" idx="6"/>
              <a:endCxn id="77" idx="1"/>
            </p:cNvCxnSpPr>
            <p:nvPr/>
          </p:nvCxnSpPr>
          <p:spPr>
            <a:xfrm>
              <a:off x="1819224" y="4371130"/>
              <a:ext cx="811507" cy="137311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A6F4EB0E-5B36-0B8A-026C-C55A225D73EF}"/>
                </a:ext>
              </a:extLst>
            </p:cNvPr>
            <p:cNvSpPr txBox="1"/>
            <p:nvPr/>
          </p:nvSpPr>
          <p:spPr>
            <a:xfrm>
              <a:off x="2564736" y="5037944"/>
              <a:ext cx="2765829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On accède (enfin) à l’ENT !! 🎉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86DC5578-6348-6A98-9D37-95054D06DCBC}"/>
                </a:ext>
              </a:extLst>
            </p:cNvPr>
            <p:cNvCxnSpPr>
              <a:cxnSpLocks/>
              <a:stCxn id="69" idx="6"/>
              <a:endCxn id="79" idx="1"/>
            </p:cNvCxnSpPr>
            <p:nvPr/>
          </p:nvCxnSpPr>
          <p:spPr>
            <a:xfrm>
              <a:off x="1675428" y="5009254"/>
              <a:ext cx="889308" cy="167190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Ellipse 80">
            <a:extLst>
              <a:ext uri="{FF2B5EF4-FFF2-40B4-BE49-F238E27FC236}">
                <a16:creationId xmlns:a16="http://schemas.microsoft.com/office/drawing/2014/main" id="{502CDCE1-01A9-A32F-34AA-021F9665C95D}"/>
              </a:ext>
            </a:extLst>
          </p:cNvPr>
          <p:cNvSpPr/>
          <p:nvPr/>
        </p:nvSpPr>
        <p:spPr>
          <a:xfrm>
            <a:off x="5365112" y="1538227"/>
            <a:ext cx="1526541" cy="41883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75803793-1774-C327-6C91-243B145B2010}"/>
              </a:ext>
            </a:extLst>
          </p:cNvPr>
          <p:cNvCxnSpPr>
            <a:cxnSpLocks/>
          </p:cNvCxnSpPr>
          <p:nvPr/>
        </p:nvCxnSpPr>
        <p:spPr>
          <a:xfrm>
            <a:off x="5121814" y="1229903"/>
            <a:ext cx="13526" cy="4332128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3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34F7C97E-9008-5610-CA33-539A761B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74" y="-6793"/>
            <a:ext cx="9209723" cy="920032"/>
          </a:xfrm>
          <a:solidFill>
            <a:srgbClr val="03989E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r"/>
            <a:r>
              <a:rPr lang="fr-FR" sz="3250" b="1" dirty="0"/>
              <a:t>Néo</a:t>
            </a:r>
            <a:r>
              <a:rPr lang="fr-FR" sz="3250" b="1" dirty="0">
                <a:solidFill>
                  <a:schemeClr val="bg1"/>
                </a:solidFill>
              </a:rPr>
              <a:t>, on y trouve quoi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82491C9-0371-27F1-090D-FD5522C84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5074794" y="185177"/>
            <a:ext cx="1256608" cy="57675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5F1805C-0862-3B09-CFBE-E670BC00EB56}"/>
              </a:ext>
            </a:extLst>
          </p:cNvPr>
          <p:cNvGrpSpPr/>
          <p:nvPr/>
        </p:nvGrpSpPr>
        <p:grpSpPr>
          <a:xfrm>
            <a:off x="813127" y="-106737"/>
            <a:ext cx="3013817" cy="1077020"/>
            <a:chOff x="2358283" y="2201493"/>
            <a:chExt cx="5863625" cy="245501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6F3F496-4397-C796-847B-126EADC15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775"/>
            <a:stretch/>
          </p:blipFill>
          <p:spPr>
            <a:xfrm>
              <a:off x="2358283" y="3282793"/>
              <a:ext cx="1626471" cy="746515"/>
            </a:xfrm>
            <a:prstGeom prst="rect">
              <a:avLst/>
            </a:prstGeom>
          </p:spPr>
        </p:pic>
        <p:sp>
          <p:nvSpPr>
            <p:cNvPr id="21" name="Est égal à 20">
              <a:extLst>
                <a:ext uri="{FF2B5EF4-FFF2-40B4-BE49-F238E27FC236}">
                  <a16:creationId xmlns:a16="http://schemas.microsoft.com/office/drawing/2014/main" id="{874E5AAA-F1BB-FB84-A577-171AF0EEF0F4}"/>
                </a:ext>
              </a:extLst>
            </p:cNvPr>
            <p:cNvSpPr/>
            <p:nvPr/>
          </p:nvSpPr>
          <p:spPr>
            <a:xfrm>
              <a:off x="4581525" y="3282793"/>
              <a:ext cx="742950" cy="742950"/>
            </a:xfrm>
            <a:prstGeom prst="mathEqual">
              <a:avLst/>
            </a:prstGeom>
            <a:solidFill>
              <a:srgbClr val="0398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>
                <a:ln>
                  <a:solidFill>
                    <a:srgbClr val="03989E"/>
                  </a:solidFill>
                </a:ln>
                <a:solidFill>
                  <a:srgbClr val="03989E"/>
                </a:solidFill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B65DD3E-DCEF-3173-478F-8981644E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18" y="2201493"/>
              <a:ext cx="2451590" cy="2455013"/>
            </a:xfrm>
            <a:prstGeom prst="rect">
              <a:avLst/>
            </a:prstGeom>
          </p:spPr>
        </p:pic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Néo = ENT, tous les chemins mènent à Pronote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E63017-CC4F-D9D8-BBF5-0C44EBEC0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8374"/>
            <a:ext cx="9906000" cy="5020849"/>
          </a:xfrm>
          <a:prstGeom prst="rect">
            <a:avLst/>
          </a:prstGeom>
          <a:ln w="38100">
            <a:solidFill>
              <a:srgbClr val="03989E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BCFAB-2BD9-AFC7-CD3C-204AE8159A51}"/>
              </a:ext>
            </a:extLst>
          </p:cNvPr>
          <p:cNvSpPr/>
          <p:nvPr/>
        </p:nvSpPr>
        <p:spPr>
          <a:xfrm>
            <a:off x="1058540" y="6155040"/>
            <a:ext cx="683777" cy="120046"/>
          </a:xfrm>
          <a:prstGeom prst="rect">
            <a:avLst/>
          </a:prstGeom>
          <a:solidFill>
            <a:srgbClr val="0984B3"/>
          </a:solidFill>
          <a:ln>
            <a:solidFill>
              <a:srgbClr val="098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/>
              <a:t>Enfant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13C6D-F93E-9B2C-9447-0F4EB630814E}"/>
              </a:ext>
            </a:extLst>
          </p:cNvPr>
          <p:cNvSpPr/>
          <p:nvPr/>
        </p:nvSpPr>
        <p:spPr>
          <a:xfrm>
            <a:off x="3408100" y="5546393"/>
            <a:ext cx="750620" cy="9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9487-34FE-A73A-702E-8A04BCBA4673}"/>
              </a:ext>
            </a:extLst>
          </p:cNvPr>
          <p:cNvSpPr/>
          <p:nvPr/>
        </p:nvSpPr>
        <p:spPr>
          <a:xfrm>
            <a:off x="3408100" y="4861520"/>
            <a:ext cx="750620" cy="12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3B4C5-5AF4-8F19-4AEA-48BC9DA8EAD5}"/>
              </a:ext>
            </a:extLst>
          </p:cNvPr>
          <p:cNvSpPr/>
          <p:nvPr/>
        </p:nvSpPr>
        <p:spPr>
          <a:xfrm>
            <a:off x="3398786" y="4238549"/>
            <a:ext cx="828422" cy="12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CB190-3824-590C-72AE-DB840B06E880}"/>
              </a:ext>
            </a:extLst>
          </p:cNvPr>
          <p:cNvSpPr/>
          <p:nvPr/>
        </p:nvSpPr>
        <p:spPr>
          <a:xfrm>
            <a:off x="3398786" y="3553675"/>
            <a:ext cx="828422" cy="12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8FFA0-10E7-0E05-471E-04F316861284}"/>
              </a:ext>
            </a:extLst>
          </p:cNvPr>
          <p:cNvSpPr/>
          <p:nvPr/>
        </p:nvSpPr>
        <p:spPr>
          <a:xfrm>
            <a:off x="3408101" y="2877103"/>
            <a:ext cx="622239" cy="12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D5CF9-3224-6745-6F82-0C13584DFD64}"/>
              </a:ext>
            </a:extLst>
          </p:cNvPr>
          <p:cNvSpPr/>
          <p:nvPr/>
        </p:nvSpPr>
        <p:spPr>
          <a:xfrm>
            <a:off x="3408100" y="2244456"/>
            <a:ext cx="1148222" cy="133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152E33-C559-EA25-C753-175C148E6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098" y="2977097"/>
            <a:ext cx="232204" cy="23994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7F8A798-EB3B-F858-E54B-419754F429BE}"/>
              </a:ext>
            </a:extLst>
          </p:cNvPr>
          <p:cNvSpPr/>
          <p:nvPr/>
        </p:nvSpPr>
        <p:spPr>
          <a:xfrm>
            <a:off x="360297" y="2967653"/>
            <a:ext cx="87795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B03318-63C5-794E-231E-BF52FE672C0A}"/>
              </a:ext>
            </a:extLst>
          </p:cNvPr>
          <p:cNvSpPr txBox="1"/>
          <p:nvPr/>
        </p:nvSpPr>
        <p:spPr>
          <a:xfrm>
            <a:off x="2082234" y="3384848"/>
            <a:ext cx="119912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Les dernières infos publiées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DECDD1-82BC-2543-E779-8E3B6CF50565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>
            <a:off x="1238250" y="3115985"/>
            <a:ext cx="843984" cy="49969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58EF3DE-BE03-A33C-3759-FFD10568CC77}"/>
              </a:ext>
            </a:extLst>
          </p:cNvPr>
          <p:cNvCxnSpPr>
            <a:cxnSpLocks/>
            <a:stCxn id="3" idx="0"/>
            <a:endCxn id="24" idx="3"/>
          </p:cNvCxnSpPr>
          <p:nvPr/>
        </p:nvCxnSpPr>
        <p:spPr>
          <a:xfrm flipV="1">
            <a:off x="2681799" y="1916995"/>
            <a:ext cx="69195" cy="1467853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0606F419-BA26-F5A4-F459-765453050598}"/>
              </a:ext>
            </a:extLst>
          </p:cNvPr>
          <p:cNvSpPr/>
          <p:nvPr/>
        </p:nvSpPr>
        <p:spPr>
          <a:xfrm>
            <a:off x="2568783" y="1663776"/>
            <a:ext cx="124421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C907644-9064-C2C6-E2DA-AFFAE257C819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3812996" y="1812108"/>
            <a:ext cx="258460" cy="29666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62B00B86-0642-F81D-4C58-0DDA78AFD81B}"/>
              </a:ext>
            </a:extLst>
          </p:cNvPr>
          <p:cNvSpPr/>
          <p:nvPr/>
        </p:nvSpPr>
        <p:spPr>
          <a:xfrm>
            <a:off x="180586" y="4758775"/>
            <a:ext cx="87795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BE80FC-DB8F-651B-8AEB-BC5148EC5120}"/>
              </a:ext>
            </a:extLst>
          </p:cNvPr>
          <p:cNvSpPr txBox="1"/>
          <p:nvPr/>
        </p:nvSpPr>
        <p:spPr>
          <a:xfrm>
            <a:off x="1413399" y="4651926"/>
            <a:ext cx="119912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Les prochains rdv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25D7AEE-7001-06A6-B8CD-31AB75C3ECE8}"/>
              </a:ext>
            </a:extLst>
          </p:cNvPr>
          <p:cNvCxnSpPr>
            <a:cxnSpLocks/>
            <a:stCxn id="29" idx="6"/>
            <a:endCxn id="30" idx="1"/>
          </p:cNvCxnSpPr>
          <p:nvPr/>
        </p:nvCxnSpPr>
        <p:spPr>
          <a:xfrm flipV="1">
            <a:off x="1058539" y="4882759"/>
            <a:ext cx="354860" cy="2434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B4905BBF-716A-B88D-063B-44F8CD9A9D47}"/>
              </a:ext>
            </a:extLst>
          </p:cNvPr>
          <p:cNvSpPr/>
          <p:nvPr/>
        </p:nvSpPr>
        <p:spPr>
          <a:xfrm>
            <a:off x="7096125" y="1694965"/>
            <a:ext cx="555341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70C036-2178-8187-C605-9B2E35990F83}"/>
              </a:ext>
            </a:extLst>
          </p:cNvPr>
          <p:cNvSpPr txBox="1"/>
          <p:nvPr/>
        </p:nvSpPr>
        <p:spPr>
          <a:xfrm>
            <a:off x="7963383" y="1675054"/>
            <a:ext cx="97425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Nos outils préférés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6E0B93C-6C00-BE42-F013-EC9223A4D3EF}"/>
              </a:ext>
            </a:extLst>
          </p:cNvPr>
          <p:cNvCxnSpPr>
            <a:cxnSpLocks/>
            <a:stCxn id="34" idx="6"/>
            <a:endCxn id="35" idx="1"/>
          </p:cNvCxnSpPr>
          <p:nvPr/>
        </p:nvCxnSpPr>
        <p:spPr>
          <a:xfrm>
            <a:off x="7651466" y="1843297"/>
            <a:ext cx="311917" cy="62590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5149DA1E-8109-E40A-5FA4-D8B75D59182B}"/>
              </a:ext>
            </a:extLst>
          </p:cNvPr>
          <p:cNvSpPr/>
          <p:nvPr/>
        </p:nvSpPr>
        <p:spPr>
          <a:xfrm>
            <a:off x="62937" y="1280671"/>
            <a:ext cx="1647822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9C5B16-9F0D-C932-5FFA-5EC4C6115FAB}"/>
              </a:ext>
            </a:extLst>
          </p:cNvPr>
          <p:cNvSpPr txBox="1"/>
          <p:nvPr/>
        </p:nvSpPr>
        <p:spPr>
          <a:xfrm>
            <a:off x="1742317" y="807516"/>
            <a:ext cx="119912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Pour revenir à l’accueil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0E097CF-FD90-BB4E-4FDA-AE3407A17688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790575" y="1038349"/>
            <a:ext cx="951742" cy="24429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C978855A-EA60-5A7E-DEA6-B13A06D7B2EE}"/>
              </a:ext>
            </a:extLst>
          </p:cNvPr>
          <p:cNvSpPr/>
          <p:nvPr/>
        </p:nvSpPr>
        <p:spPr>
          <a:xfrm>
            <a:off x="7772640" y="1272092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7533424C-FB75-E50D-6789-E6B9392A9896}"/>
              </a:ext>
            </a:extLst>
          </p:cNvPr>
          <p:cNvCxnSpPr>
            <a:cxnSpLocks/>
            <a:stCxn id="49" idx="2"/>
            <a:endCxn id="42" idx="3"/>
          </p:cNvCxnSpPr>
          <p:nvPr/>
        </p:nvCxnSpPr>
        <p:spPr>
          <a:xfrm flipH="1" flipV="1">
            <a:off x="2941446" y="1038349"/>
            <a:ext cx="4831194" cy="38207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4C7132D-5AB8-6419-3ED2-58A0B1D104B5}"/>
              </a:ext>
            </a:extLst>
          </p:cNvPr>
          <p:cNvCxnSpPr>
            <a:cxnSpLocks/>
            <a:stCxn id="35" idx="0"/>
            <a:endCxn id="58" idx="5"/>
          </p:cNvCxnSpPr>
          <p:nvPr/>
        </p:nvCxnSpPr>
        <p:spPr>
          <a:xfrm flipH="1" flipV="1">
            <a:off x="8268347" y="1515870"/>
            <a:ext cx="182163" cy="159184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5B9625B3-FDCD-06F5-EA82-70661897D13A}"/>
              </a:ext>
            </a:extLst>
          </p:cNvPr>
          <p:cNvSpPr/>
          <p:nvPr/>
        </p:nvSpPr>
        <p:spPr>
          <a:xfrm>
            <a:off x="8015667" y="1262651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6F1EABE-FE79-83AF-37A8-790740E70BEB}"/>
              </a:ext>
            </a:extLst>
          </p:cNvPr>
          <p:cNvSpPr/>
          <p:nvPr/>
        </p:nvSpPr>
        <p:spPr>
          <a:xfrm>
            <a:off x="8292245" y="1272092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F3BA413-55CF-79C0-50F9-0D594336AD07}"/>
              </a:ext>
            </a:extLst>
          </p:cNvPr>
          <p:cNvSpPr/>
          <p:nvPr/>
        </p:nvSpPr>
        <p:spPr>
          <a:xfrm>
            <a:off x="8540287" y="1281180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CCA12F13-37C2-BC9D-0E00-C66BC06E150B}"/>
              </a:ext>
            </a:extLst>
          </p:cNvPr>
          <p:cNvSpPr/>
          <p:nvPr/>
        </p:nvSpPr>
        <p:spPr>
          <a:xfrm>
            <a:off x="8768874" y="1272092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F6A4999-96B0-D94C-9A83-D44EDB9D0F3F}"/>
              </a:ext>
            </a:extLst>
          </p:cNvPr>
          <p:cNvSpPr/>
          <p:nvPr/>
        </p:nvSpPr>
        <p:spPr>
          <a:xfrm>
            <a:off x="9016915" y="1272092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9C75069-21BB-BFD1-D80B-9A4421F6B838}"/>
              </a:ext>
            </a:extLst>
          </p:cNvPr>
          <p:cNvSpPr txBox="1"/>
          <p:nvPr/>
        </p:nvSpPr>
        <p:spPr>
          <a:xfrm>
            <a:off x="6093006" y="812489"/>
            <a:ext cx="170318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Messagerie interne propre au collège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43A97AF-D744-EA12-39BB-AE06351B5301}"/>
              </a:ext>
            </a:extLst>
          </p:cNvPr>
          <p:cNvCxnSpPr>
            <a:cxnSpLocks/>
            <a:stCxn id="59" idx="1"/>
            <a:endCxn id="63" idx="3"/>
          </p:cNvCxnSpPr>
          <p:nvPr/>
        </p:nvCxnSpPr>
        <p:spPr>
          <a:xfrm flipH="1" flipV="1">
            <a:off x="7796186" y="1043322"/>
            <a:ext cx="539412" cy="27221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8C1AD126-97E4-E584-4A18-43FB9C7269DE}"/>
              </a:ext>
            </a:extLst>
          </p:cNvPr>
          <p:cNvSpPr txBox="1"/>
          <p:nvPr/>
        </p:nvSpPr>
        <p:spPr>
          <a:xfrm>
            <a:off x="9074485" y="1744806"/>
            <a:ext cx="492606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Aide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3A66EA3-D4AA-34D4-CA32-F4FB9BB036D4}"/>
              </a:ext>
            </a:extLst>
          </p:cNvPr>
          <p:cNvCxnSpPr>
            <a:cxnSpLocks/>
            <a:stCxn id="60" idx="5"/>
            <a:endCxn id="73" idx="0"/>
          </p:cNvCxnSpPr>
          <p:nvPr/>
        </p:nvCxnSpPr>
        <p:spPr>
          <a:xfrm>
            <a:off x="8792967" y="1534399"/>
            <a:ext cx="527821" cy="210407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1699727E-B222-CE15-E7A0-E9E567D50E81}"/>
              </a:ext>
            </a:extLst>
          </p:cNvPr>
          <p:cNvSpPr txBox="1"/>
          <p:nvPr/>
        </p:nvSpPr>
        <p:spPr>
          <a:xfrm>
            <a:off x="8147391" y="651499"/>
            <a:ext cx="7173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Mon compte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6A489C36-2DD8-DDE3-311B-90F0A1A24496}"/>
              </a:ext>
            </a:extLst>
          </p:cNvPr>
          <p:cNvCxnSpPr>
            <a:cxnSpLocks/>
            <a:stCxn id="61" idx="0"/>
            <a:endCxn id="78" idx="2"/>
          </p:cNvCxnSpPr>
          <p:nvPr/>
        </p:nvCxnSpPr>
        <p:spPr>
          <a:xfrm flipH="1" flipV="1">
            <a:off x="8506088" y="1113164"/>
            <a:ext cx="410803" cy="158928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FC88F9F8-4101-F5D4-AD5A-E1153F03CC7A}"/>
              </a:ext>
            </a:extLst>
          </p:cNvPr>
          <p:cNvSpPr txBox="1"/>
          <p:nvPr/>
        </p:nvSpPr>
        <p:spPr>
          <a:xfrm>
            <a:off x="8911875" y="639929"/>
            <a:ext cx="99612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Pour se déconnecter</a:t>
            </a: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3AB8649-6469-B3D1-058E-9B2736CCD651}"/>
              </a:ext>
            </a:extLst>
          </p:cNvPr>
          <p:cNvCxnSpPr>
            <a:cxnSpLocks/>
            <a:stCxn id="62" idx="7"/>
            <a:endCxn id="83" idx="2"/>
          </p:cNvCxnSpPr>
          <p:nvPr/>
        </p:nvCxnSpPr>
        <p:spPr>
          <a:xfrm flipV="1">
            <a:off x="9269595" y="1101594"/>
            <a:ext cx="140344" cy="213943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312A178B-1F6A-DBA2-F8C5-3D8CB68F33ED}"/>
              </a:ext>
            </a:extLst>
          </p:cNvPr>
          <p:cNvSpPr/>
          <p:nvPr/>
        </p:nvSpPr>
        <p:spPr>
          <a:xfrm>
            <a:off x="9651683" y="1762213"/>
            <a:ext cx="296033" cy="29666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77E01E0-D7CA-B6DF-3219-F5B4583C99A5}"/>
              </a:ext>
            </a:extLst>
          </p:cNvPr>
          <p:cNvSpPr txBox="1"/>
          <p:nvPr/>
        </p:nvSpPr>
        <p:spPr>
          <a:xfrm>
            <a:off x="8911875" y="2405597"/>
            <a:ext cx="99612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Options d’affichage de la page</a:t>
            </a: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259B3DC8-3E8C-FA6F-1153-A3737DB713CD}"/>
              </a:ext>
            </a:extLst>
          </p:cNvPr>
          <p:cNvCxnSpPr>
            <a:cxnSpLocks/>
            <a:stCxn id="95" idx="3"/>
            <a:endCxn id="96" idx="0"/>
          </p:cNvCxnSpPr>
          <p:nvPr/>
        </p:nvCxnSpPr>
        <p:spPr>
          <a:xfrm flipH="1">
            <a:off x="9409939" y="2015432"/>
            <a:ext cx="285097" cy="390165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e 101">
            <a:extLst>
              <a:ext uri="{FF2B5EF4-FFF2-40B4-BE49-F238E27FC236}">
                <a16:creationId xmlns:a16="http://schemas.microsoft.com/office/drawing/2014/main" id="{DE5378D1-3B34-CFBF-6130-598A50A822B5}"/>
              </a:ext>
            </a:extLst>
          </p:cNvPr>
          <p:cNvSpPr/>
          <p:nvPr/>
        </p:nvSpPr>
        <p:spPr>
          <a:xfrm>
            <a:off x="338910" y="1783587"/>
            <a:ext cx="1234896" cy="694112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4A3FB32A-0BCC-DACD-B7BC-D2353654359B}"/>
              </a:ext>
            </a:extLst>
          </p:cNvPr>
          <p:cNvSpPr txBox="1"/>
          <p:nvPr/>
        </p:nvSpPr>
        <p:spPr>
          <a:xfrm>
            <a:off x="1671048" y="1744806"/>
            <a:ext cx="7173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Mon compte</a:t>
            </a: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ECCE4905-9E65-1873-D12E-366A3A7AC12F}"/>
              </a:ext>
            </a:extLst>
          </p:cNvPr>
          <p:cNvCxnSpPr>
            <a:cxnSpLocks/>
            <a:stCxn id="102" idx="7"/>
            <a:endCxn id="103" idx="1"/>
          </p:cNvCxnSpPr>
          <p:nvPr/>
        </p:nvCxnSpPr>
        <p:spPr>
          <a:xfrm>
            <a:off x="1392960" y="1885237"/>
            <a:ext cx="278088" cy="9040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>
            <a:extLst>
              <a:ext uri="{FF2B5EF4-FFF2-40B4-BE49-F238E27FC236}">
                <a16:creationId xmlns:a16="http://schemas.microsoft.com/office/drawing/2014/main" id="{B65A7367-6964-F155-5007-865378C17308}"/>
              </a:ext>
            </a:extLst>
          </p:cNvPr>
          <p:cNvSpPr/>
          <p:nvPr/>
        </p:nvSpPr>
        <p:spPr>
          <a:xfrm>
            <a:off x="197066" y="5563334"/>
            <a:ext cx="967943" cy="335185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6C05D13-87CF-555F-1A81-293F99B10CA1}"/>
              </a:ext>
            </a:extLst>
          </p:cNvPr>
          <p:cNvSpPr txBox="1"/>
          <p:nvPr/>
        </p:nvSpPr>
        <p:spPr>
          <a:xfrm>
            <a:off x="1517267" y="5519004"/>
            <a:ext cx="119912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Infos de mon enfant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8F4AF3E9-0ACA-3505-3D33-0C6B89D577F0}"/>
              </a:ext>
            </a:extLst>
          </p:cNvPr>
          <p:cNvCxnSpPr>
            <a:cxnSpLocks/>
          </p:cNvCxnSpPr>
          <p:nvPr/>
        </p:nvCxnSpPr>
        <p:spPr>
          <a:xfrm flipV="1">
            <a:off x="1163708" y="5718199"/>
            <a:ext cx="354859" cy="1761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256FEB5-F755-3EC8-465C-8C7344DBCBF4}"/>
              </a:ext>
            </a:extLst>
          </p:cNvPr>
          <p:cNvGrpSpPr/>
          <p:nvPr/>
        </p:nvGrpSpPr>
        <p:grpSpPr>
          <a:xfrm>
            <a:off x="3328193" y="2405157"/>
            <a:ext cx="2931519" cy="2246769"/>
            <a:chOff x="-106906" y="771157"/>
            <a:chExt cx="2931519" cy="2246769"/>
          </a:xfrm>
          <a:solidFill>
            <a:schemeClr val="bg1"/>
          </a:solidFill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A02155B-B4B6-47CB-F6A8-4FE53B4DE6B9}"/>
                </a:ext>
              </a:extLst>
            </p:cNvPr>
            <p:cNvSpPr txBox="1"/>
            <p:nvPr/>
          </p:nvSpPr>
          <p:spPr>
            <a:xfrm>
              <a:off x="-106906" y="771157"/>
              <a:ext cx="2931519" cy="2246769"/>
            </a:xfrm>
            <a:prstGeom prst="rect">
              <a:avLst/>
            </a:prstGeom>
            <a:grpFill/>
            <a:ln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💡 C’est l'équivalent d’un bureau virtuel accessible via internet.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On y trouve :</a:t>
              </a:r>
            </a:p>
            <a:p>
              <a:pPr marL="371475" indent="-371475">
                <a:buFont typeface="Arial" panose="020B0604020202020204" pitchFamily="34" charset="0"/>
                <a:buChar char="•"/>
              </a:pPr>
              <a:r>
                <a:rPr lang="fr-FR" sz="1400" dirty="0"/>
                <a:t>Une messagerie</a:t>
              </a:r>
            </a:p>
            <a:p>
              <a:pPr marL="371475" indent="-371475">
                <a:buFont typeface="Arial" panose="020B0604020202020204" pitchFamily="34" charset="0"/>
                <a:buChar char="•"/>
              </a:pPr>
              <a:r>
                <a:rPr lang="fr-FR" sz="1400" dirty="0"/>
                <a:t>Un agenda</a:t>
              </a:r>
            </a:p>
            <a:p>
              <a:pPr marL="371475" indent="-371475">
                <a:buFont typeface="Arial" panose="020B0604020202020204" pitchFamily="34" charset="0"/>
                <a:buChar char="•"/>
              </a:pPr>
              <a:r>
                <a:rPr lang="fr-FR" sz="1400" dirty="0"/>
                <a:t>Des contacts</a:t>
              </a:r>
            </a:p>
            <a:p>
              <a:pPr marL="371475" indent="-371475">
                <a:buFont typeface="Arial" panose="020B0604020202020204" pitchFamily="34" charset="0"/>
                <a:buChar char="•"/>
              </a:pPr>
              <a:r>
                <a:rPr lang="fr-FR" sz="1400" dirty="0"/>
                <a:t>Les paramètres généraux</a:t>
              </a:r>
            </a:p>
            <a:p>
              <a:pPr marL="371475" indent="-371475">
                <a:buFont typeface="Arial" panose="020B0604020202020204" pitchFamily="34" charset="0"/>
                <a:buChar char="•"/>
              </a:pPr>
              <a:endParaRPr lang="fr-FR" sz="1400" dirty="0"/>
            </a:p>
            <a:p>
              <a:pPr marL="371475" indent="-371475">
                <a:buFont typeface="Arial" panose="020B0604020202020204" pitchFamily="34" charset="0"/>
                <a:buChar char="•"/>
              </a:pPr>
              <a:r>
                <a:rPr lang="fr-FR" sz="1400" dirty="0"/>
                <a:t>Un accès à Pronote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128E66A-0F43-1D60-D722-EB6E2562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44" y="2657173"/>
              <a:ext cx="973711" cy="328446"/>
            </a:xfrm>
            <a:prstGeom prst="rect">
              <a:avLst/>
            </a:prstGeom>
            <a:grpFill/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9B8BC31-25FB-D7CC-459E-80D77EEEF01B}"/>
              </a:ext>
            </a:extLst>
          </p:cNvPr>
          <p:cNvGrpSpPr/>
          <p:nvPr/>
        </p:nvGrpSpPr>
        <p:grpSpPr>
          <a:xfrm>
            <a:off x="6225945" y="3372812"/>
            <a:ext cx="3721771" cy="2902274"/>
            <a:chOff x="1307429" y="869626"/>
            <a:chExt cx="4293271" cy="3389954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D0BD259C-60EA-19CC-00A8-2C4EC99DA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429" y="869626"/>
              <a:ext cx="3187624" cy="338995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1BC542-5DDA-A074-5910-0C72A4EFD975}"/>
                </a:ext>
              </a:extLst>
            </p:cNvPr>
            <p:cNvSpPr/>
            <p:nvPr/>
          </p:nvSpPr>
          <p:spPr>
            <a:xfrm>
              <a:off x="2728198" y="1779539"/>
              <a:ext cx="346084" cy="171374"/>
            </a:xfrm>
            <a:prstGeom prst="rect">
              <a:avLst/>
            </a:prstGeom>
            <a:solidFill>
              <a:srgbClr val="0984B3"/>
            </a:solidFill>
            <a:ln w="6350">
              <a:solidFill>
                <a:srgbClr val="0984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/>
                <a:t>N…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B8A3A2-B21B-BEF8-EF09-099BDE7A0FFA}"/>
                </a:ext>
              </a:extLst>
            </p:cNvPr>
            <p:cNvSpPr/>
            <p:nvPr/>
          </p:nvSpPr>
          <p:spPr>
            <a:xfrm>
              <a:off x="2522180" y="1779539"/>
              <a:ext cx="667464" cy="171374"/>
            </a:xfrm>
            <a:prstGeom prst="rect">
              <a:avLst/>
            </a:prstGeom>
            <a:solidFill>
              <a:srgbClr val="0984B3"/>
            </a:solidFill>
            <a:ln w="6350">
              <a:solidFill>
                <a:srgbClr val="0984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75" dirty="0"/>
                <a:t>Enfant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12FED5F-D86F-7D19-FEB1-F6D600E0323A}"/>
                </a:ext>
              </a:extLst>
            </p:cNvPr>
            <p:cNvSpPr/>
            <p:nvPr/>
          </p:nvSpPr>
          <p:spPr>
            <a:xfrm>
              <a:off x="4066585" y="1043071"/>
              <a:ext cx="239026" cy="254171"/>
            </a:xfrm>
            <a:prstGeom prst="ellipse">
              <a:avLst/>
            </a:prstGeom>
            <a:noFill/>
            <a:ln w="6350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C298513-3F27-FC1F-8CFF-DDA6C9428F8F}"/>
                </a:ext>
              </a:extLst>
            </p:cNvPr>
            <p:cNvSpPr txBox="1"/>
            <p:nvPr/>
          </p:nvSpPr>
          <p:spPr>
            <a:xfrm>
              <a:off x="4373523" y="1015977"/>
              <a:ext cx="1227177" cy="208506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Permet de « ranger » votre page d’accueil Néo comme vous le souhaitez. </a:t>
              </a:r>
            </a:p>
            <a:p>
              <a:pPr algn="ctr"/>
              <a:r>
                <a:rPr lang="fr-FR" sz="1100" dirty="0"/>
                <a:t>💡 Maintenez cliqué et déplacez les cadres</a:t>
              </a:r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4343014F-5EB7-A8F7-8E78-B26D8F06E8B6}"/>
                </a:ext>
              </a:extLst>
            </p:cNvPr>
            <p:cNvCxnSpPr>
              <a:cxnSpLocks/>
              <a:stCxn id="40" idx="6"/>
            </p:cNvCxnSpPr>
            <p:nvPr/>
          </p:nvCxnSpPr>
          <p:spPr>
            <a:xfrm>
              <a:off x="4305611" y="1170156"/>
              <a:ext cx="189443" cy="0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354A402-9CF5-4137-A75E-80F6D3193629}"/>
                </a:ext>
              </a:extLst>
            </p:cNvPr>
            <p:cNvSpPr txBox="1"/>
            <p:nvPr/>
          </p:nvSpPr>
          <p:spPr>
            <a:xfrm>
              <a:off x="3869051" y="3089293"/>
              <a:ext cx="1731649" cy="8987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3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Chaque catégorie est cliquable et vous donne accès aux informations citées.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5AD03122-08E7-37A7-4B91-9E6EDF60C790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2994613" y="2203422"/>
              <a:ext cx="874438" cy="1335238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8E2359AF-F25B-2FCE-7EDD-CE1AA53D10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4613" y="2744787"/>
              <a:ext cx="874438" cy="783585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0C853719-670F-FFB4-7DD4-6FFFDFD98A20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2522180" y="3089293"/>
              <a:ext cx="1346871" cy="449367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09061633-7BF9-EBC4-15F5-1D3F9382EB8E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2855912" y="3435350"/>
              <a:ext cx="1013139" cy="103310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FACAEE27-2685-7F72-8C90-ABC86D0D4530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>
              <a:off x="3074282" y="3538660"/>
              <a:ext cx="794769" cy="260233"/>
            </a:xfrm>
            <a:prstGeom prst="straightConnector1">
              <a:avLst/>
            </a:prstGeom>
            <a:ln w="6350">
              <a:solidFill>
                <a:srgbClr val="03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id="{983F1125-9777-E876-7189-B5FBB7055EAF}"/>
              </a:ext>
            </a:extLst>
          </p:cNvPr>
          <p:cNvSpPr/>
          <p:nvPr/>
        </p:nvSpPr>
        <p:spPr>
          <a:xfrm>
            <a:off x="6996113" y="1997842"/>
            <a:ext cx="613637" cy="54071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82363F1-D919-3EEA-E9B8-2C67B26F8973}"/>
              </a:ext>
            </a:extLst>
          </p:cNvPr>
          <p:cNvSpPr txBox="1"/>
          <p:nvPr/>
        </p:nvSpPr>
        <p:spPr>
          <a:xfrm>
            <a:off x="7187303" y="3072388"/>
            <a:ext cx="99761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🥳🥳🥳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D0E240FF-2024-712D-1F0A-970B0F967235}"/>
              </a:ext>
            </a:extLst>
          </p:cNvPr>
          <p:cNvCxnSpPr>
            <a:cxnSpLocks/>
            <a:stCxn id="64" idx="5"/>
            <a:endCxn id="65" idx="0"/>
          </p:cNvCxnSpPr>
          <p:nvPr/>
        </p:nvCxnSpPr>
        <p:spPr>
          <a:xfrm>
            <a:off x="7519885" y="2459370"/>
            <a:ext cx="166224" cy="613018"/>
          </a:xfrm>
          <a:prstGeom prst="straightConnector1">
            <a:avLst/>
          </a:prstGeom>
          <a:ln w="3810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696EF963-B070-C190-802A-A31E1EC812FA}"/>
              </a:ext>
            </a:extLst>
          </p:cNvPr>
          <p:cNvSpPr/>
          <p:nvPr/>
        </p:nvSpPr>
        <p:spPr>
          <a:xfrm>
            <a:off x="2261012" y="3002772"/>
            <a:ext cx="229157" cy="239944"/>
          </a:xfrm>
          <a:prstGeom prst="ellipse">
            <a:avLst/>
          </a:prstGeom>
          <a:noFill/>
          <a:ln w="28575">
            <a:solidFill>
              <a:srgbClr val="0398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6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-28728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>
                <a:solidFill>
                  <a:srgbClr val="03989E"/>
                </a:solidFill>
              </a:rPr>
              <a:t>Pronote</a:t>
            </a:r>
            <a:r>
              <a:rPr lang="fr-FR" sz="3250" dirty="0"/>
              <a:t>, c’est quoi ?</a:t>
            </a:r>
            <a:endParaRPr lang="fr-FR" sz="3250" dirty="0">
              <a:solidFill>
                <a:srgbClr val="03989E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Néo = ENT, tous les chemins mènent à Pronote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81040" y="1892417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73" y="-73290"/>
            <a:ext cx="1783442" cy="6015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8E60C7-C868-4886-48B0-3C90CE651C98}"/>
              </a:ext>
            </a:extLst>
          </p:cNvPr>
          <p:cNvSpPr txBox="1"/>
          <p:nvPr/>
        </p:nvSpPr>
        <p:spPr>
          <a:xfrm>
            <a:off x="6274078" y="5804622"/>
            <a:ext cx="2228850" cy="442429"/>
          </a:xfrm>
          <a:prstGeom prst="rect">
            <a:avLst/>
          </a:prstGeom>
          <a:solidFill>
            <a:srgbClr val="0398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75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Démo Pronote</a:t>
            </a:r>
            <a:endParaRPr lang="fr-FR" sz="2275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37AF0D7-FAC1-A200-CCEE-5D18B0D51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58" y="1681850"/>
            <a:ext cx="9560484" cy="459581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849C01D-37D9-6C4C-793D-F54FF2F81DE1}"/>
              </a:ext>
            </a:extLst>
          </p:cNvPr>
          <p:cNvSpPr txBox="1"/>
          <p:nvPr/>
        </p:nvSpPr>
        <p:spPr>
          <a:xfrm>
            <a:off x="28025" y="1239711"/>
            <a:ext cx="1154823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Je sélectionne mon enfant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791B1A3-3107-969F-1BC8-CC3A497850A2}"/>
              </a:ext>
            </a:extLst>
          </p:cNvPr>
          <p:cNvCxnSpPr>
            <a:cxnSpLocks/>
            <a:stCxn id="26" idx="0"/>
            <a:endCxn id="18" idx="2"/>
          </p:cNvCxnSpPr>
          <p:nvPr/>
        </p:nvCxnSpPr>
        <p:spPr>
          <a:xfrm flipV="1">
            <a:off x="594215" y="1732154"/>
            <a:ext cx="11222" cy="190602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181345C-F441-8E84-4CD7-918648C34954}"/>
              </a:ext>
            </a:extLst>
          </p:cNvPr>
          <p:cNvSpPr txBox="1"/>
          <p:nvPr/>
        </p:nvSpPr>
        <p:spPr>
          <a:xfrm>
            <a:off x="196570" y="1922756"/>
            <a:ext cx="795290" cy="267509"/>
          </a:xfrm>
          <a:prstGeom prst="rect">
            <a:avLst/>
          </a:prstGeom>
          <a:solidFill>
            <a:srgbClr val="46484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69" dirty="0">
                <a:solidFill>
                  <a:schemeClr val="bg1"/>
                </a:solidFill>
              </a:rPr>
              <a:t>Nom Prénom (classe)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284C77-CF5A-EF0C-9364-42700498F0E7}"/>
              </a:ext>
            </a:extLst>
          </p:cNvPr>
          <p:cNvSpPr/>
          <p:nvPr/>
        </p:nvSpPr>
        <p:spPr>
          <a:xfrm>
            <a:off x="185785" y="1914168"/>
            <a:ext cx="888312" cy="296664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305294-C994-001D-58E6-1F2250156BBE}"/>
              </a:ext>
            </a:extLst>
          </p:cNvPr>
          <p:cNvSpPr txBox="1"/>
          <p:nvPr/>
        </p:nvSpPr>
        <p:spPr>
          <a:xfrm>
            <a:off x="1195875" y="1239711"/>
            <a:ext cx="872381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Page d’accueil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0EAF81E-44EB-62CB-C516-817E55CFFD01}"/>
              </a:ext>
            </a:extLst>
          </p:cNvPr>
          <p:cNvCxnSpPr>
            <a:cxnSpLocks/>
            <a:stCxn id="29" idx="7"/>
            <a:endCxn id="27" idx="2"/>
          </p:cNvCxnSpPr>
          <p:nvPr/>
        </p:nvCxnSpPr>
        <p:spPr>
          <a:xfrm flipV="1">
            <a:off x="1264625" y="1732154"/>
            <a:ext cx="367441" cy="138569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A46504C3-DB9B-B14B-1BA9-E2817145ED79}"/>
              </a:ext>
            </a:extLst>
          </p:cNvPr>
          <p:cNvSpPr/>
          <p:nvPr/>
        </p:nvSpPr>
        <p:spPr>
          <a:xfrm>
            <a:off x="1018001" y="1827278"/>
            <a:ext cx="288938" cy="296664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63CC1E-45F9-62E2-A394-107CB6C29742}"/>
              </a:ext>
            </a:extLst>
          </p:cNvPr>
          <p:cNvSpPr txBox="1"/>
          <p:nvPr/>
        </p:nvSpPr>
        <p:spPr>
          <a:xfrm>
            <a:off x="7839677" y="2489673"/>
            <a:ext cx="2074055" cy="692497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Pour contacter les enseignants de mon enfant et le personnel du collège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77EF9F2-F5E2-AF81-C42F-118EA62A7930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8876704" y="2092778"/>
            <a:ext cx="187286" cy="370896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9930C1B-3FEB-3096-357C-A2674D1CF3DA}"/>
              </a:ext>
            </a:extLst>
          </p:cNvPr>
          <p:cNvSpPr/>
          <p:nvPr/>
        </p:nvSpPr>
        <p:spPr>
          <a:xfrm>
            <a:off x="9021676" y="1839559"/>
            <a:ext cx="288938" cy="296664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834EC55-9181-0A78-F2CE-08BF91003CEF}"/>
              </a:ext>
            </a:extLst>
          </p:cNvPr>
          <p:cNvSpPr txBox="1"/>
          <p:nvPr/>
        </p:nvSpPr>
        <p:spPr>
          <a:xfrm>
            <a:off x="8779059" y="3765160"/>
            <a:ext cx="1063109" cy="292388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Notifications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C721712-5E77-98B3-0612-DAAF4DB91F4A}"/>
              </a:ext>
            </a:extLst>
          </p:cNvPr>
          <p:cNvCxnSpPr>
            <a:cxnSpLocks/>
            <a:stCxn id="43" idx="4"/>
            <a:endCxn id="41" idx="0"/>
          </p:cNvCxnSpPr>
          <p:nvPr/>
        </p:nvCxnSpPr>
        <p:spPr>
          <a:xfrm flipH="1">
            <a:off x="9310614" y="2155625"/>
            <a:ext cx="113552" cy="1609535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C26FDA6-4E31-EAD7-3003-E8B2D673DF6B}"/>
              </a:ext>
            </a:extLst>
          </p:cNvPr>
          <p:cNvSpPr/>
          <p:nvPr/>
        </p:nvSpPr>
        <p:spPr>
          <a:xfrm>
            <a:off x="9310614" y="1884064"/>
            <a:ext cx="227103" cy="271561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17CD80D-C33A-BD48-049A-0ABC5250D9EE}"/>
              </a:ext>
            </a:extLst>
          </p:cNvPr>
          <p:cNvSpPr txBox="1"/>
          <p:nvPr/>
        </p:nvSpPr>
        <p:spPr>
          <a:xfrm>
            <a:off x="340477" y="4914839"/>
            <a:ext cx="1225064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Emploi du temps du jour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A8F2F90-B141-CBF8-9979-3688AB8511C0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894796" y="4663085"/>
            <a:ext cx="58213" cy="251754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B28359D-0236-0F19-D455-49BB3CF26984}"/>
              </a:ext>
            </a:extLst>
          </p:cNvPr>
          <p:cNvSpPr txBox="1"/>
          <p:nvPr/>
        </p:nvSpPr>
        <p:spPr>
          <a:xfrm>
            <a:off x="4474327" y="3961447"/>
            <a:ext cx="1225064" cy="292388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Devoirs à faire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2237872-A676-1479-EB1E-6CDB7F20F69F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4114803" y="3847908"/>
            <a:ext cx="359524" cy="259733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C2E69CA-0116-60AA-C7C5-FE194C8B6351}"/>
              </a:ext>
            </a:extLst>
          </p:cNvPr>
          <p:cNvSpPr txBox="1"/>
          <p:nvPr/>
        </p:nvSpPr>
        <p:spPr>
          <a:xfrm>
            <a:off x="4731503" y="5494942"/>
            <a:ext cx="967889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Cours à télécharger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1A43607-D98C-5D46-F2A2-88225E2A9962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4343403" y="5741164"/>
            <a:ext cx="388100" cy="28853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5ECD5B0D-F8A9-26E7-7137-48B572758C3E}"/>
              </a:ext>
            </a:extLst>
          </p:cNvPr>
          <p:cNvSpPr txBox="1"/>
          <p:nvPr/>
        </p:nvSpPr>
        <p:spPr>
          <a:xfrm>
            <a:off x="7596711" y="4807212"/>
            <a:ext cx="1996062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Permet d’accéder à la catégorie nommée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DDCD785-848A-290A-6970-F9B11446B87C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8518527" y="4420152"/>
            <a:ext cx="76215" cy="387060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13E4A5E-23AF-2A80-AB46-B15B6451B732}"/>
              </a:ext>
            </a:extLst>
          </p:cNvPr>
          <p:cNvSpPr/>
          <p:nvPr/>
        </p:nvSpPr>
        <p:spPr>
          <a:xfrm>
            <a:off x="8374058" y="4109463"/>
            <a:ext cx="288938" cy="296664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F9FA00D-053F-6B2D-E733-D13EBC1C8A02}"/>
              </a:ext>
            </a:extLst>
          </p:cNvPr>
          <p:cNvSpPr txBox="1"/>
          <p:nvPr/>
        </p:nvSpPr>
        <p:spPr>
          <a:xfrm>
            <a:off x="6490792" y="5503596"/>
            <a:ext cx="1491418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Des tutos pour utiliser Pronote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6BD9FDBA-B6AF-C41A-B12F-B052CDFBE66F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7982209" y="5732507"/>
            <a:ext cx="224497" cy="221367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D1A5B5A7-8A14-EEF2-5D52-76E43522B463}"/>
              </a:ext>
            </a:extLst>
          </p:cNvPr>
          <p:cNvSpPr/>
          <p:nvPr/>
        </p:nvSpPr>
        <p:spPr>
          <a:xfrm>
            <a:off x="7690132" y="5953874"/>
            <a:ext cx="1033148" cy="296664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C33EF-DF8E-55B8-0E2D-17228745F9DF}"/>
              </a:ext>
            </a:extLst>
          </p:cNvPr>
          <p:cNvSpPr txBox="1"/>
          <p:nvPr/>
        </p:nvSpPr>
        <p:spPr>
          <a:xfrm>
            <a:off x="4703249" y="2117426"/>
            <a:ext cx="1191526" cy="692497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Pour configurer l’application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682E871-D3B9-846C-5AFF-B46BCFAFA577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5299012" y="1909134"/>
            <a:ext cx="274528" cy="208292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921FE142-CCF4-6A7A-62D4-D7C9D39C46BA}"/>
              </a:ext>
            </a:extLst>
          </p:cNvPr>
          <p:cNvSpPr/>
          <p:nvPr/>
        </p:nvSpPr>
        <p:spPr>
          <a:xfrm>
            <a:off x="5547521" y="1742974"/>
            <a:ext cx="177667" cy="194668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3E77BEB-AF7B-CDFC-3689-78BAD4D941CF}"/>
              </a:ext>
            </a:extLst>
          </p:cNvPr>
          <p:cNvSpPr/>
          <p:nvPr/>
        </p:nvSpPr>
        <p:spPr>
          <a:xfrm>
            <a:off x="5699392" y="1738761"/>
            <a:ext cx="195158" cy="183996"/>
          </a:xfrm>
          <a:prstGeom prst="ellipse">
            <a:avLst/>
          </a:prstGeom>
          <a:noFill/>
          <a:ln w="63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8E83C4-5858-2422-8FA7-70B4B716F8D5}"/>
              </a:ext>
            </a:extLst>
          </p:cNvPr>
          <p:cNvSpPr txBox="1"/>
          <p:nvPr/>
        </p:nvSpPr>
        <p:spPr>
          <a:xfrm>
            <a:off x="6194914" y="1761069"/>
            <a:ext cx="1191526" cy="492443"/>
          </a:xfrm>
          <a:prstGeom prst="rect">
            <a:avLst/>
          </a:prstGeom>
          <a:solidFill>
            <a:schemeClr val="bg1"/>
          </a:solidFill>
          <a:ln w="6350"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Pour se déconnecter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B3122CA-DDF5-67FF-18B4-FDF1F1D9284E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5894550" y="1830759"/>
            <a:ext cx="300364" cy="176532"/>
          </a:xfrm>
          <a:prstGeom prst="straightConnector1">
            <a:avLst/>
          </a:prstGeom>
          <a:ln w="6350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20076DD-C955-E68E-548A-340F78212E2B}"/>
              </a:ext>
            </a:extLst>
          </p:cNvPr>
          <p:cNvSpPr txBox="1"/>
          <p:nvPr/>
        </p:nvSpPr>
        <p:spPr>
          <a:xfrm>
            <a:off x="340477" y="706284"/>
            <a:ext cx="91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👉 Trouver des informations sur l’établissement 		👉 Prendre rdv avec des enseignants 		👉 Consulter l’emploi du temps  👉 Retrouver les devoirs à faire 	👉 Être </a:t>
            </a:r>
            <a:r>
              <a:rPr lang="fr-FR" sz="1200" dirty="0" err="1"/>
              <a:t>informé·e</a:t>
            </a:r>
            <a:r>
              <a:rPr lang="fr-FR" sz="1200" dirty="0"/>
              <a:t> des retards et des absences de son enfant	👉 Connaître ses notes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9F5372-8238-59F7-6ECA-DCE722C0D1A8}"/>
              </a:ext>
            </a:extLst>
          </p:cNvPr>
          <p:cNvSpPr txBox="1"/>
          <p:nvPr/>
        </p:nvSpPr>
        <p:spPr>
          <a:xfrm>
            <a:off x="3624135" y="481515"/>
            <a:ext cx="26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outil qui permet de…</a:t>
            </a:r>
          </a:p>
        </p:txBody>
      </p:sp>
    </p:spTree>
    <p:extLst>
      <p:ext uri="{BB962C8B-B14F-4D97-AF65-F5344CB8AC3E}">
        <p14:creationId xmlns:p14="http://schemas.microsoft.com/office/powerpoint/2010/main" val="226903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>
            <a:extLst>
              <a:ext uri="{FF2B5EF4-FFF2-40B4-BE49-F238E27FC236}">
                <a16:creationId xmlns:a16="http://schemas.microsoft.com/office/drawing/2014/main" id="{274809BE-E6C0-CC85-65D6-0ACAA2FEBA6C}"/>
              </a:ext>
            </a:extLst>
          </p:cNvPr>
          <p:cNvSpPr txBox="1"/>
          <p:nvPr/>
        </p:nvSpPr>
        <p:spPr>
          <a:xfrm>
            <a:off x="822854" y="741444"/>
            <a:ext cx="1477337" cy="646331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👉 pour revenir à la page d’accueil où que vous </a:t>
            </a:r>
            <a:r>
              <a:rPr lang="fr-FR" sz="1200" dirty="0" err="1"/>
              <a:t>soyiez</a:t>
            </a:r>
            <a:endParaRPr lang="fr-FR" sz="1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97" y="-174763"/>
            <a:ext cx="4113480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>
                <a:solidFill>
                  <a:srgbClr val="03989E"/>
                </a:solidFill>
              </a:rPr>
              <a:t>Pronote</a:t>
            </a:r>
            <a:r>
              <a:rPr lang="fr-FR" sz="3250" dirty="0"/>
              <a:t>, l’application!</a:t>
            </a:r>
            <a:endParaRPr lang="fr-FR" sz="3250" dirty="0">
              <a:solidFill>
                <a:srgbClr val="03989E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1746" y="6363060"/>
            <a:ext cx="3343275" cy="365125"/>
          </a:xfrm>
        </p:spPr>
        <p:txBody>
          <a:bodyPr/>
          <a:lstStyle/>
          <a:p>
            <a:r>
              <a:rPr lang="fr-FR" dirty="0"/>
              <a:t>Néo = ENT, tous les chemins mènent à Pronote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636564" y="687389"/>
            <a:ext cx="8543925" cy="0"/>
          </a:xfrm>
          <a:prstGeom prst="line">
            <a:avLst/>
          </a:prstGeom>
          <a:ln w="76200">
            <a:solidFill>
              <a:srgbClr val="039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F22B8D7-01F5-DF4C-9F61-33B198BC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" y="-5888"/>
            <a:ext cx="1783442" cy="601579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ACC6E1A-6665-3436-1AE7-DE014BDAA1C8}"/>
              </a:ext>
            </a:extLst>
          </p:cNvPr>
          <p:cNvCxnSpPr>
            <a:cxnSpLocks/>
            <a:stCxn id="33" idx="6"/>
            <a:endCxn id="50" idx="1"/>
          </p:cNvCxnSpPr>
          <p:nvPr/>
        </p:nvCxnSpPr>
        <p:spPr>
          <a:xfrm flipV="1">
            <a:off x="2180042" y="1636390"/>
            <a:ext cx="615686" cy="394616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B1A080C-B7A7-D17B-2D23-2A48F2C0E3CF}"/>
              </a:ext>
            </a:extLst>
          </p:cNvPr>
          <p:cNvGrpSpPr/>
          <p:nvPr/>
        </p:nvGrpSpPr>
        <p:grpSpPr>
          <a:xfrm>
            <a:off x="254529" y="1636389"/>
            <a:ext cx="1984904" cy="4413771"/>
            <a:chOff x="247169" y="1045944"/>
            <a:chExt cx="1984904" cy="441377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EAB61FF-CC3D-4A40-7EAE-0B0E02F8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9" y="1045944"/>
              <a:ext cx="1984904" cy="4413771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E77478-21B8-B40C-76D5-4418A7325976}"/>
                </a:ext>
              </a:extLst>
            </p:cNvPr>
            <p:cNvSpPr/>
            <p:nvPr/>
          </p:nvSpPr>
          <p:spPr>
            <a:xfrm>
              <a:off x="648981" y="1246895"/>
              <a:ext cx="830461" cy="187475"/>
            </a:xfrm>
            <a:prstGeom prst="rect">
              <a:avLst/>
            </a:prstGeom>
            <a:solidFill>
              <a:srgbClr val="006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94" dirty="0"/>
                <a:t>NOM Prénom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2682526-F057-EE6E-BE0A-2320D996A489}"/>
                </a:ext>
              </a:extLst>
            </p:cNvPr>
            <p:cNvSpPr/>
            <p:nvPr/>
          </p:nvSpPr>
          <p:spPr>
            <a:xfrm>
              <a:off x="2000279" y="1347342"/>
              <a:ext cx="172403" cy="186438"/>
            </a:xfrm>
            <a:prstGeom prst="ellipse">
              <a:avLst/>
            </a:prstGeom>
            <a:noFill/>
            <a:ln w="28575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9933C28-A460-0390-8911-C7D8004C280C}"/>
                </a:ext>
              </a:extLst>
            </p:cNvPr>
            <p:cNvSpPr/>
            <p:nvPr/>
          </p:nvSpPr>
          <p:spPr>
            <a:xfrm>
              <a:off x="1799665" y="1345973"/>
              <a:ext cx="172403" cy="187475"/>
            </a:xfrm>
            <a:prstGeom prst="ellipse">
              <a:avLst/>
            </a:prstGeom>
            <a:noFill/>
            <a:ln w="28575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B677031-EC48-7822-16CB-CE00F93FB8CC}"/>
                </a:ext>
              </a:extLst>
            </p:cNvPr>
            <p:cNvSpPr/>
            <p:nvPr/>
          </p:nvSpPr>
          <p:spPr>
            <a:xfrm>
              <a:off x="648981" y="1439710"/>
              <a:ext cx="666714" cy="187475"/>
            </a:xfrm>
            <a:prstGeom prst="ellipse">
              <a:avLst/>
            </a:prstGeom>
            <a:noFill/>
            <a:ln w="28575"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CE7D9708-90EE-A133-C36B-36A15C644C7B}"/>
              </a:ext>
            </a:extLst>
          </p:cNvPr>
          <p:cNvSpPr txBox="1"/>
          <p:nvPr/>
        </p:nvSpPr>
        <p:spPr>
          <a:xfrm>
            <a:off x="2795728" y="1220891"/>
            <a:ext cx="1087927" cy="830997"/>
          </a:xfrm>
          <a:prstGeom prst="rect">
            <a:avLst/>
          </a:prstGeom>
          <a:noFill/>
          <a:ln>
            <a:solidFill>
              <a:srgbClr val="0398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👉 pour retrouver tous les outils de Pronote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67B8127-B29B-FC65-A165-32A5FC9B281B}"/>
              </a:ext>
            </a:extLst>
          </p:cNvPr>
          <p:cNvCxnSpPr>
            <a:cxnSpLocks/>
            <a:stCxn id="50" idx="2"/>
            <a:endCxn id="27" idx="0"/>
          </p:cNvCxnSpPr>
          <p:nvPr/>
        </p:nvCxnSpPr>
        <p:spPr>
          <a:xfrm>
            <a:off x="3339692" y="2051888"/>
            <a:ext cx="331923" cy="495463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1990B2B-1287-76BF-1E1F-B2336ECBFCCD}"/>
              </a:ext>
            </a:extLst>
          </p:cNvPr>
          <p:cNvGrpSpPr/>
          <p:nvPr/>
        </p:nvGrpSpPr>
        <p:grpSpPr>
          <a:xfrm>
            <a:off x="2740253" y="2547351"/>
            <a:ext cx="1862724" cy="3730411"/>
            <a:chOff x="6121431" y="1045943"/>
            <a:chExt cx="1984904" cy="4413771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133D265-BA78-F646-405B-5673EA354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431" y="1045943"/>
              <a:ext cx="1984904" cy="4413771"/>
            </a:xfrm>
            <a:prstGeom prst="rect">
              <a:avLst/>
            </a:prstGeom>
            <a:ln>
              <a:solidFill>
                <a:srgbClr val="03989E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EF5CE7-8E60-905C-9B4C-92B1C24DD178}"/>
                </a:ext>
              </a:extLst>
            </p:cNvPr>
            <p:cNvSpPr/>
            <p:nvPr/>
          </p:nvSpPr>
          <p:spPr>
            <a:xfrm>
              <a:off x="6543756" y="1293880"/>
              <a:ext cx="1181144" cy="187475"/>
            </a:xfrm>
            <a:prstGeom prst="rect">
              <a:avLst/>
            </a:prstGeom>
            <a:solidFill>
              <a:srgbClr val="47484D"/>
            </a:solidFill>
            <a:ln>
              <a:solidFill>
                <a:srgbClr val="47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94" dirty="0"/>
                <a:t>NOM </a:t>
              </a:r>
              <a:r>
                <a:rPr lang="fr-FR" sz="700" dirty="0"/>
                <a:t>Prénom</a:t>
              </a:r>
              <a:r>
                <a:rPr lang="fr-FR" sz="894" dirty="0"/>
                <a:t> (classe)</a:t>
              </a: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6BA69DED-0149-F14B-B224-1A301B639E7D}"/>
                </a:ext>
              </a:extLst>
            </p:cNvPr>
            <p:cNvSpPr/>
            <p:nvPr/>
          </p:nvSpPr>
          <p:spPr>
            <a:xfrm>
              <a:off x="6358018" y="1295617"/>
              <a:ext cx="185738" cy="1857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28D0947-F752-C33C-8BEB-5779C4974194}"/>
              </a:ext>
            </a:extLst>
          </p:cNvPr>
          <p:cNvCxnSpPr>
            <a:cxnSpLocks/>
            <a:stCxn id="38" idx="0"/>
            <a:endCxn id="48" idx="2"/>
          </p:cNvCxnSpPr>
          <p:nvPr/>
        </p:nvCxnSpPr>
        <p:spPr>
          <a:xfrm flipH="1" flipV="1">
            <a:off x="1561523" y="1387775"/>
            <a:ext cx="331704" cy="548643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319FE96-F732-6F53-2294-0E98BE570EBD}"/>
              </a:ext>
            </a:extLst>
          </p:cNvPr>
          <p:cNvCxnSpPr>
            <a:cxnSpLocks/>
          </p:cNvCxnSpPr>
          <p:nvPr/>
        </p:nvCxnSpPr>
        <p:spPr>
          <a:xfrm>
            <a:off x="4821284" y="201302"/>
            <a:ext cx="0" cy="6165852"/>
          </a:xfrm>
          <a:prstGeom prst="line">
            <a:avLst/>
          </a:prstGeom>
          <a:ln w="19050">
            <a:solidFill>
              <a:srgbClr val="03989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06877E85-9879-1508-7751-7CE17FDD9500}"/>
              </a:ext>
            </a:extLst>
          </p:cNvPr>
          <p:cNvSpPr txBox="1"/>
          <p:nvPr/>
        </p:nvSpPr>
        <p:spPr>
          <a:xfrm>
            <a:off x="5535775" y="687389"/>
            <a:ext cx="3111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Retrouvez des informations et des aides sur le site de la mairie de Peyruis</a:t>
            </a:r>
          </a:p>
          <a:p>
            <a:pPr algn="ctr"/>
            <a:r>
              <a:rPr lang="fr-FR" sz="1400" dirty="0"/>
              <a:t>Fiches, liens utiles, tutos vidéos accessibles en quelques clics !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hlinkClick r:id="rId6"/>
              </a:rPr>
              <a:t>www.peyruis.fr</a:t>
            </a:r>
            <a:r>
              <a:rPr lang="fr-FR" sz="1400" dirty="0"/>
              <a:t>   =&gt;</a:t>
            </a:r>
          </a:p>
          <a:p>
            <a:pPr algn="ctr"/>
            <a:endParaRPr lang="fr-FR" sz="1400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632D5CFD-FB71-EEAB-A14D-34EF43C6FD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384" b="-1"/>
          <a:stretch/>
        </p:blipFill>
        <p:spPr>
          <a:xfrm>
            <a:off x="5006187" y="2272185"/>
            <a:ext cx="4645284" cy="249937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F272993-1A44-CE27-B7FB-34CEF3B07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382" y="1764411"/>
            <a:ext cx="869353" cy="789280"/>
          </a:xfrm>
          <a:prstGeom prst="rect">
            <a:avLst/>
          </a:prstGeom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E2650001-EBB0-655C-253D-417AFA8F5979}"/>
              </a:ext>
            </a:extLst>
          </p:cNvPr>
          <p:cNvSpPr/>
          <p:nvPr/>
        </p:nvSpPr>
        <p:spPr>
          <a:xfrm>
            <a:off x="8022373" y="1764409"/>
            <a:ext cx="772314" cy="782703"/>
          </a:xfrm>
          <a:prstGeom prst="ellipse">
            <a:avLst/>
          </a:prstGeom>
          <a:noFill/>
          <a:ln w="57150"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118DD8E1-85B6-973C-5FE6-EFBCA3BF55E6}"/>
              </a:ext>
            </a:extLst>
          </p:cNvPr>
          <p:cNvSpPr txBox="1">
            <a:spLocks/>
          </p:cNvSpPr>
          <p:nvPr/>
        </p:nvSpPr>
        <p:spPr>
          <a:xfrm>
            <a:off x="5112478" y="-174763"/>
            <a:ext cx="4113480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dirty="0"/>
              <a:t>🤓 Besoin de réviser ?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4500BFE-7017-475D-17BB-DBC3540DF4CD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8408530" y="2547112"/>
            <a:ext cx="458390" cy="1887612"/>
          </a:xfrm>
          <a:prstGeom prst="straightConnector1">
            <a:avLst/>
          </a:prstGeom>
          <a:ln w="28575">
            <a:solidFill>
              <a:srgbClr val="0398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D1504F59-3B49-D190-3612-2586E0CE1860}"/>
              </a:ext>
            </a:extLst>
          </p:cNvPr>
          <p:cNvSpPr txBox="1"/>
          <p:nvPr/>
        </p:nvSpPr>
        <p:spPr>
          <a:xfrm>
            <a:off x="5773168" y="4725854"/>
            <a:ext cx="311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Faites défiler la page jusqu’en bas</a:t>
            </a:r>
          </a:p>
          <a:p>
            <a:pPr algn="ctr"/>
            <a:endParaRPr lang="fr-FR" sz="1400" dirty="0"/>
          </a:p>
        </p:txBody>
      </p:sp>
      <p:sp>
        <p:nvSpPr>
          <p:cNvPr id="59" name="Flèche : bas 58">
            <a:extLst>
              <a:ext uri="{FF2B5EF4-FFF2-40B4-BE49-F238E27FC236}">
                <a16:creationId xmlns:a16="http://schemas.microsoft.com/office/drawing/2014/main" id="{BE1ECC69-CFC9-C318-0D75-6BB08BDCA1E1}"/>
              </a:ext>
            </a:extLst>
          </p:cNvPr>
          <p:cNvSpPr/>
          <p:nvPr/>
        </p:nvSpPr>
        <p:spPr>
          <a:xfrm>
            <a:off x="7039008" y="5022092"/>
            <a:ext cx="579640" cy="514477"/>
          </a:xfrm>
          <a:prstGeom prst="downArrow">
            <a:avLst/>
          </a:prstGeom>
          <a:solidFill>
            <a:srgbClr val="03989E"/>
          </a:solidFill>
          <a:ln>
            <a:solidFill>
              <a:srgbClr val="03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65F3F3B4-9D93-679A-560C-911B9A0FA7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525" y="5587755"/>
            <a:ext cx="4933953" cy="1107460"/>
          </a:xfrm>
          <a:prstGeom prst="rect">
            <a:avLst/>
          </a:prstGeom>
        </p:spPr>
      </p:pic>
      <p:sp>
        <p:nvSpPr>
          <p:cNvPr id="63" name="Espace réservé du numéro de diapositive 3">
            <a:extLst>
              <a:ext uri="{FF2B5EF4-FFF2-40B4-BE49-F238E27FC236}">
                <a16:creationId xmlns:a16="http://schemas.microsoft.com/office/drawing/2014/main" id="{86115ADB-328B-5F68-4EE5-6EAB6C6E3930}"/>
              </a:ext>
            </a:extLst>
          </p:cNvPr>
          <p:cNvSpPr txBox="1">
            <a:spLocks/>
          </p:cNvSpPr>
          <p:nvPr/>
        </p:nvSpPr>
        <p:spPr>
          <a:xfrm>
            <a:off x="7618648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4B496C-A674-488F-82D3-A6592634C02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308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6395</TotalTime>
  <Words>679</Words>
  <Application>Microsoft Office PowerPoint</Application>
  <PresentationFormat>Format A4 (210 x 297 mm)</PresentationFormat>
  <Paragraphs>120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 livret scolaire unique, on y trouve quoi ?</vt:lpstr>
      <vt:lpstr>Présentation PowerPoint</vt:lpstr>
      <vt:lpstr>Présentation PowerPoint</vt:lpstr>
      <vt:lpstr>Néo, on y trouve quoi ?</vt:lpstr>
      <vt:lpstr>Pronote, c’est quoi ?</vt:lpstr>
      <vt:lpstr>Pronote, l’application!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Claire BERGE-LALLEMANT</cp:lastModifiedBy>
  <cp:revision>40</cp:revision>
  <cp:lastPrinted>2023-10-16T09:03:49Z</cp:lastPrinted>
  <dcterms:created xsi:type="dcterms:W3CDTF">2021-12-15T13:49:53Z</dcterms:created>
  <dcterms:modified xsi:type="dcterms:W3CDTF">2023-10-16T09:12:31Z</dcterms:modified>
</cp:coreProperties>
</file>